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61"/>
  </p:notesMasterIdLst>
  <p:sldIdLst>
    <p:sldId id="256" r:id="rId2"/>
    <p:sldId id="434" r:id="rId3"/>
    <p:sldId id="420" r:id="rId4"/>
    <p:sldId id="443" r:id="rId5"/>
    <p:sldId id="260" r:id="rId6"/>
    <p:sldId id="261" r:id="rId7"/>
    <p:sldId id="435" r:id="rId8"/>
    <p:sldId id="436" r:id="rId9"/>
    <p:sldId id="439" r:id="rId10"/>
    <p:sldId id="441" r:id="rId11"/>
    <p:sldId id="442" r:id="rId12"/>
    <p:sldId id="416" r:id="rId13"/>
    <p:sldId id="269" r:id="rId14"/>
    <p:sldId id="270" r:id="rId15"/>
    <p:sldId id="445" r:id="rId16"/>
    <p:sldId id="338" r:id="rId17"/>
    <p:sldId id="446" r:id="rId18"/>
    <p:sldId id="381" r:id="rId19"/>
    <p:sldId id="382" r:id="rId20"/>
    <p:sldId id="383" r:id="rId21"/>
    <p:sldId id="385" r:id="rId22"/>
    <p:sldId id="444" r:id="rId23"/>
    <p:sldId id="348" r:id="rId24"/>
    <p:sldId id="344" r:id="rId25"/>
    <p:sldId id="345" r:id="rId26"/>
    <p:sldId id="447" r:id="rId27"/>
    <p:sldId id="282" r:id="rId28"/>
    <p:sldId id="280" r:id="rId29"/>
    <p:sldId id="281" r:id="rId30"/>
    <p:sldId id="350" r:id="rId31"/>
    <p:sldId id="351" r:id="rId32"/>
    <p:sldId id="352" r:id="rId33"/>
    <p:sldId id="448" r:id="rId34"/>
    <p:sldId id="355" r:id="rId35"/>
    <p:sldId id="363" r:id="rId36"/>
    <p:sldId id="357" r:id="rId37"/>
    <p:sldId id="410" r:id="rId38"/>
    <p:sldId id="411" r:id="rId39"/>
    <p:sldId id="412" r:id="rId40"/>
    <p:sldId id="362" r:id="rId41"/>
    <p:sldId id="413" r:id="rId42"/>
    <p:sldId id="408" r:id="rId43"/>
    <p:sldId id="409" r:id="rId44"/>
    <p:sldId id="296" r:id="rId45"/>
    <p:sldId id="298" r:id="rId46"/>
    <p:sldId id="299" r:id="rId47"/>
    <p:sldId id="393" r:id="rId48"/>
    <p:sldId id="387" r:id="rId49"/>
    <p:sldId id="388" r:id="rId50"/>
    <p:sldId id="389" r:id="rId51"/>
    <p:sldId id="390" r:id="rId52"/>
    <p:sldId id="367" r:id="rId53"/>
    <p:sldId id="368" r:id="rId54"/>
    <p:sldId id="369" r:id="rId55"/>
    <p:sldId id="370" r:id="rId56"/>
    <p:sldId id="371" r:id="rId57"/>
    <p:sldId id="305" r:id="rId58"/>
    <p:sldId id="450" r:id="rId59"/>
    <p:sldId id="449" r:id="rId6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410"/>
    <p:restoredTop sz="93657"/>
  </p:normalViewPr>
  <p:slideViewPr>
    <p:cSldViewPr snapToGrid="0" snapToObjects="1">
      <p:cViewPr>
        <p:scale>
          <a:sx n="195" d="100"/>
          <a:sy n="195" d="100"/>
        </p:scale>
        <p:origin x="144" y="-4392"/>
      </p:cViewPr>
      <p:guideLst/>
    </p:cSldViewPr>
  </p:slideViewPr>
  <p:notesTextViewPr>
    <p:cViewPr>
      <p:scale>
        <a:sx n="1" d="1"/>
        <a:sy n="1" d="1"/>
      </p:scale>
      <p:origin x="0" y="0"/>
    </p:cViewPr>
  </p:notesTextViewPr>
  <p:sorterViewPr>
    <p:cViewPr>
      <p:scale>
        <a:sx n="128" d="100"/>
        <a:sy n="128"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viewProps" Target="viewProps.xml"/><Relationship Id="rId64" Type="http://schemas.openxmlformats.org/officeDocument/2006/relationships/theme" Target="theme/theme1.xml"/><Relationship Id="rId65"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slide" Target="slides/slide59.xml"/><Relationship Id="rId61" Type="http://schemas.openxmlformats.org/officeDocument/2006/relationships/notesMaster" Target="notesMasters/notesMaster1.xml"/><Relationship Id="rId62" Type="http://schemas.openxmlformats.org/officeDocument/2006/relationships/presProps" Target="pres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7C75CA4D-3271-3749-A9D1-BB5820541CCD}" type="presOf" srcId="{62728B36-285D-1041-8245-6EF312590895}" destId="{BAB21BB3-A0F9-B840-9715-1FC76155B0B8}" srcOrd="0" destOrd="0" presId="urn:microsoft.com/office/officeart/2009/layout/CircleArrowProcess"/>
    <dgm:cxn modelId="{4C6B17F7-F2C7-5D46-932A-DD011D5656BE}" type="presOf" srcId="{C85933CD-E604-D64F-8627-A0B9CE3C3497}" destId="{8003497E-EE36-774C-935C-D3CA34D3025F}"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851158D2-0DB1-6B44-81CB-963D5E2D2C45}" type="presOf" srcId="{2D113853-31D9-F64D-BA31-772C5BED6AAC}" destId="{514E6B65-CDE9-034E-9F21-0E51BCCCAB80}"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E5853B49-D205-0143-B425-AA191F8E86E6}" type="presOf" srcId="{83844E56-9B84-1F4C-96F3-9E6AED045B69}" destId="{FC40E305-E0DF-C244-8548-A4A2C9105ABA}" srcOrd="0" destOrd="0" presId="urn:microsoft.com/office/officeart/2009/layout/CircleArrowProcess"/>
    <dgm:cxn modelId="{14D247C9-154D-3B42-9832-E00D0537AC01}" type="presParOf" srcId="{FC40E305-E0DF-C244-8548-A4A2C9105ABA}" destId="{25429000-11BF-5949-B877-FA064F85D68A}" srcOrd="0" destOrd="0" presId="urn:microsoft.com/office/officeart/2009/layout/CircleArrowProcess"/>
    <dgm:cxn modelId="{2E183665-C4BE-A94D-AD84-003A9E13CCA4}" type="presParOf" srcId="{25429000-11BF-5949-B877-FA064F85D68A}" destId="{F003F09D-0DD9-464D-B63C-6ADC8A4410B3}" srcOrd="0" destOrd="0" presId="urn:microsoft.com/office/officeart/2009/layout/CircleArrowProcess"/>
    <dgm:cxn modelId="{86B8A6BB-0EEF-2C47-9090-A070075930EC}" type="presParOf" srcId="{FC40E305-E0DF-C244-8548-A4A2C9105ABA}" destId="{BAB21BB3-A0F9-B840-9715-1FC76155B0B8}" srcOrd="1" destOrd="0" presId="urn:microsoft.com/office/officeart/2009/layout/CircleArrowProcess"/>
    <dgm:cxn modelId="{4C8F9F77-3F0F-9D47-8C9F-86A81EBE26BF}" type="presParOf" srcId="{FC40E305-E0DF-C244-8548-A4A2C9105ABA}" destId="{52557BCD-7463-5444-8B0E-9D76B4130D1E}" srcOrd="2" destOrd="0" presId="urn:microsoft.com/office/officeart/2009/layout/CircleArrowProcess"/>
    <dgm:cxn modelId="{1C8589B6-F0DE-C442-AFAC-921B244F1FEB}" type="presParOf" srcId="{52557BCD-7463-5444-8B0E-9D76B4130D1E}" destId="{1E86620D-846F-6741-A45E-18D834F1DF08}" srcOrd="0" destOrd="0" presId="urn:microsoft.com/office/officeart/2009/layout/CircleArrowProcess"/>
    <dgm:cxn modelId="{B0B46707-0308-934C-AB42-FCB745CA4DB7}" type="presParOf" srcId="{FC40E305-E0DF-C244-8548-A4A2C9105ABA}" destId="{8003497E-EE36-774C-935C-D3CA34D3025F}" srcOrd="3" destOrd="0" presId="urn:microsoft.com/office/officeart/2009/layout/CircleArrowProcess"/>
    <dgm:cxn modelId="{EC5211C7-3052-D240-9E9B-F4C219CEC070}" type="presParOf" srcId="{FC40E305-E0DF-C244-8548-A4A2C9105ABA}" destId="{40A59447-4FE0-A645-B08E-131F78D3659D}" srcOrd="4" destOrd="0" presId="urn:microsoft.com/office/officeart/2009/layout/CircleArrowProcess"/>
    <dgm:cxn modelId="{D38BF2C5-B9A4-DE4F-8A68-838CB255983A}" type="presParOf" srcId="{40A59447-4FE0-A645-B08E-131F78D3659D}" destId="{657DC6E9-F4D5-DC4A-A75B-7281836DEFFA}" srcOrd="0" destOrd="0" presId="urn:microsoft.com/office/officeart/2009/layout/CircleArrowProcess"/>
    <dgm:cxn modelId="{B289CAD7-362B-C646-B040-A8C80B5D0B28}"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8/21/16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Consider guiding principles for designing units and lessons that maximize student learning. </a:t>
            </a:r>
          </a:p>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2</a:t>
            </a:fld>
            <a:endParaRPr lang="en-US"/>
          </a:p>
        </p:txBody>
      </p:sp>
    </p:spTree>
    <p:extLst>
      <p:ext uri="{BB962C8B-B14F-4D97-AF65-F5344CB8AC3E}">
        <p14:creationId xmlns:p14="http://schemas.microsoft.com/office/powerpoint/2010/main" val="1457710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B97D25B-7046-4B46-8B94-7194A70E9027}" type="slidenum">
              <a:rPr lang="en-US">
                <a:latin typeface="Arial" pitchFamily="-65" charset="0"/>
                <a:ea typeface="ＭＳ Ｐゴシック" pitchFamily="-65" charset="-128"/>
                <a:cs typeface="ＭＳ Ｐゴシック" pitchFamily="-65" charset="-128"/>
              </a:rPr>
              <a:pPr/>
              <a:t>28</a:t>
            </a:fld>
            <a:endParaRPr lang="en-US">
              <a:latin typeface="Arial" pitchFamily="-65" charset="0"/>
              <a:ea typeface="ＭＳ Ｐゴシック" pitchFamily="-65" charset="-128"/>
              <a:cs typeface="ＭＳ Ｐゴシック" pitchFamily="-65" charset="-128"/>
            </a:endParaRPr>
          </a:p>
        </p:txBody>
      </p:sp>
      <p:sp>
        <p:nvSpPr>
          <p:cNvPr id="64515" name="Rectangle 2"/>
          <p:cNvSpPr>
            <a:spLocks noGrp="1" noRot="1" noChangeAspect="1" noChangeArrowheads="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103217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9D2F84A7-59A6-784F-9731-912FBB4498ED}" type="slidenum">
              <a:rPr lang="en-US">
                <a:latin typeface="Arial" pitchFamily="-65" charset="0"/>
                <a:ea typeface="ＭＳ Ｐゴシック" pitchFamily="-65" charset="-128"/>
                <a:cs typeface="ＭＳ Ｐゴシック" pitchFamily="-65" charset="-128"/>
              </a:rPr>
              <a:pPr/>
              <a:t>29</a:t>
            </a:fld>
            <a:endParaRPr lang="en-US">
              <a:latin typeface="Arial" pitchFamily="-65" charset="0"/>
              <a:ea typeface="ＭＳ Ｐゴシック" pitchFamily="-65" charset="-128"/>
              <a:cs typeface="ＭＳ Ｐゴシック" pitchFamily="-65" charset="-128"/>
            </a:endParaRPr>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405554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B4FCBAF-C49C-D647-8EF2-52D9B80CA880}" type="slidenum">
              <a:rPr lang="en-US">
                <a:latin typeface="Arial" pitchFamily="-101" charset="0"/>
                <a:ea typeface="ＭＳ Ｐゴシック" pitchFamily="-101" charset="-128"/>
                <a:cs typeface="ＭＳ Ｐゴシック" pitchFamily="-101" charset="-128"/>
              </a:rPr>
              <a:pPr/>
              <a:t>30</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875629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33</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extLst>
      <p:ext uri="{BB962C8B-B14F-4D97-AF65-F5344CB8AC3E}">
        <p14:creationId xmlns:p14="http://schemas.microsoft.com/office/powerpoint/2010/main" val="109060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379819ED-FF1D-CA48-BA3A-E73C6A0DF5D1}" type="slidenum">
              <a:rPr lang="en-US">
                <a:latin typeface="Arial" pitchFamily="-101" charset="0"/>
                <a:ea typeface="ＭＳ Ｐゴシック" pitchFamily="-101" charset="-128"/>
                <a:cs typeface="ＭＳ Ｐゴシック" pitchFamily="-101" charset="-128"/>
              </a:rPr>
              <a:pPr/>
              <a:t>34</a:t>
            </a:fld>
            <a:endParaRPr lang="en-US">
              <a:latin typeface="Arial" pitchFamily="-101" charset="0"/>
              <a:ea typeface="ＭＳ Ｐゴシック" pitchFamily="-101" charset="-128"/>
              <a:cs typeface="ＭＳ Ｐゴシック" pitchFamily="-101" charset="-128"/>
            </a:endParaRPr>
          </a:p>
        </p:txBody>
      </p:sp>
      <p:sp>
        <p:nvSpPr>
          <p:cNvPr id="313347" name="Rectangle 2"/>
          <p:cNvSpPr>
            <a:spLocks noGrp="1" noRot="1" noChangeAspect="1" noChangeArrowheads="1"/>
          </p:cNvSpPr>
          <p:nvPr>
            <p:ph type="sldImg"/>
          </p:nvPr>
        </p:nvSpPr>
        <p:spPr>
          <a:solidFill>
            <a:srgbClr val="FFFFFF"/>
          </a:solidFill>
          <a:ln/>
        </p:spPr>
      </p:sp>
      <p:sp>
        <p:nvSpPr>
          <p:cNvPr id="313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1351534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93F0BA4-84E5-3E4A-A7A1-0DF6F62E07B1}" type="slidenum">
              <a:rPr lang="en-US"/>
              <a:pPr/>
              <a:t>42</a:t>
            </a:fld>
            <a:endParaRPr lang="en-US"/>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r>
              <a:rPr lang="en-US"/>
              <a:t>You spent Saturday morning shopping in these stores. What are you serving for dinner…company is coming ….</a:t>
            </a:r>
          </a:p>
        </p:txBody>
      </p:sp>
    </p:spTree>
    <p:extLst>
      <p:ext uri="{BB962C8B-B14F-4D97-AF65-F5344CB8AC3E}">
        <p14:creationId xmlns:p14="http://schemas.microsoft.com/office/powerpoint/2010/main" val="780900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8136CE-F054-D640-BE4A-ED4DCD20B09D}" type="slidenum">
              <a:rPr lang="en-US"/>
              <a:pPr/>
              <a:t>43</a:t>
            </a:fld>
            <a:endParaRPr lang="en-US"/>
          </a:p>
        </p:txBody>
      </p:sp>
      <p:sp>
        <p:nvSpPr>
          <p:cNvPr id="1587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872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13450390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7"/>
          <p:cNvSpPr>
            <a:spLocks noGrp="1" noChangeArrowheads="1"/>
          </p:cNvSpPr>
          <p:nvPr>
            <p:ph type="sldNum" sz="quarter" idx="5"/>
          </p:nvPr>
        </p:nvSpPr>
        <p:spPr>
          <a:noFill/>
        </p:spPr>
        <p:txBody>
          <a:bodyPr/>
          <a:lstStyle/>
          <a:p>
            <a:fld id="{7839B898-D95E-554F-94C7-C300453EF18A}" type="slidenum">
              <a:rPr lang="en-US">
                <a:latin typeface="Arial" pitchFamily="-65" charset="0"/>
                <a:ea typeface="ＭＳ Ｐゴシック" pitchFamily="-65" charset="-128"/>
                <a:cs typeface="ＭＳ Ｐゴシック" pitchFamily="-65" charset="-128"/>
              </a:rPr>
              <a:pPr/>
              <a:t>44</a:t>
            </a:fld>
            <a:endParaRPr lang="en-US">
              <a:latin typeface="Arial" pitchFamily="-65" charset="0"/>
              <a:ea typeface="ＭＳ Ｐゴシック" pitchFamily="-65" charset="-128"/>
              <a:cs typeface="ＭＳ Ｐゴシック" pitchFamily="-65" charset="-128"/>
            </a:endParaRPr>
          </a:p>
        </p:txBody>
      </p:sp>
      <p:sp>
        <p:nvSpPr>
          <p:cNvPr id="91139" name="Rectangle 1026"/>
          <p:cNvSpPr>
            <a:spLocks noGrp="1" noRot="1" noChangeAspect="1" noChangeArrowheads="1" noTextEdit="1"/>
          </p:cNvSpPr>
          <p:nvPr>
            <p:ph type="sldImg"/>
          </p:nvPr>
        </p:nvSpPr>
        <p:spPr>
          <a:ln/>
        </p:spPr>
      </p:sp>
      <p:sp>
        <p:nvSpPr>
          <p:cNvPr id="91140" name="Rectangle 1027"/>
          <p:cNvSpPr>
            <a:spLocks noGrp="1" noChangeArrowheads="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874337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7"/>
          <p:cNvSpPr>
            <a:spLocks noGrp="1" noChangeArrowheads="1"/>
          </p:cNvSpPr>
          <p:nvPr>
            <p:ph type="sldNum" sz="quarter" idx="5"/>
          </p:nvPr>
        </p:nvSpPr>
        <p:spPr>
          <a:noFill/>
        </p:spPr>
        <p:txBody>
          <a:bodyPr/>
          <a:lstStyle/>
          <a:p>
            <a:fld id="{8A5A06A0-79FA-5547-8BAB-B845C3089E91}" type="slidenum">
              <a:rPr lang="en-US">
                <a:latin typeface="Arial" pitchFamily="-65" charset="0"/>
                <a:ea typeface="ＭＳ Ｐゴシック" pitchFamily="-65" charset="-128"/>
                <a:cs typeface="ＭＳ Ｐゴシック" pitchFamily="-65" charset="-128"/>
              </a:rPr>
              <a:pPr/>
              <a:t>45</a:t>
            </a:fld>
            <a:endParaRPr lang="en-US">
              <a:latin typeface="Arial" pitchFamily="-65" charset="0"/>
              <a:ea typeface="ＭＳ Ｐゴシック" pitchFamily="-65" charset="-128"/>
              <a:cs typeface="ＭＳ Ｐゴシック" pitchFamily="-65" charset="-128"/>
            </a:endParaRPr>
          </a:p>
        </p:txBody>
      </p:sp>
      <p:sp>
        <p:nvSpPr>
          <p:cNvPr id="95235" name="Rectangle 2"/>
          <p:cNvSpPr>
            <a:spLocks noGrp="1" noRot="1" noChangeAspect="1" noChangeArrowheads="1"/>
          </p:cNvSpPr>
          <p:nvPr>
            <p:ph type="sldImg"/>
          </p:nvPr>
        </p:nvSpPr>
        <p:spPr>
          <a:solidFill>
            <a:srgbClr val="FFFFFF"/>
          </a:solidFill>
          <a:ln/>
        </p:spPr>
      </p:sp>
      <p:sp>
        <p:nvSpPr>
          <p:cNvPr id="9523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21153146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01BC6685-BA5B-204B-B86B-683FB8652377}" type="slidenum">
              <a:rPr lang="en-US">
                <a:latin typeface="Arial" pitchFamily="-65" charset="0"/>
                <a:ea typeface="ＭＳ Ｐゴシック" pitchFamily="-65" charset="-128"/>
                <a:cs typeface="ＭＳ Ｐゴシック" pitchFamily="-65" charset="-128"/>
              </a:rPr>
              <a:pPr/>
              <a:t>46</a:t>
            </a:fld>
            <a:endParaRPr lang="en-US">
              <a:latin typeface="Arial" pitchFamily="-65" charset="0"/>
              <a:ea typeface="ＭＳ Ｐゴシック" pitchFamily="-65" charset="-128"/>
              <a:cs typeface="ＭＳ Ｐゴシック" pitchFamily="-65" charset="-128"/>
            </a:endParaRPr>
          </a:p>
        </p:txBody>
      </p:sp>
      <p:sp>
        <p:nvSpPr>
          <p:cNvPr id="97283" name="Rectangle 2"/>
          <p:cNvSpPr>
            <a:spLocks noGrp="1" noRot="1" noChangeAspect="1" noChangeArrowheads="1"/>
          </p:cNvSpPr>
          <p:nvPr>
            <p:ph type="sldImg"/>
          </p:nvPr>
        </p:nvSpPr>
        <p:spPr>
          <a:solidFill>
            <a:srgbClr val="FFFFFF"/>
          </a:solidFill>
          <a:ln/>
        </p:spPr>
      </p:sp>
      <p:sp>
        <p:nvSpPr>
          <p:cNvPr id="97284" name="Rectangle 3"/>
          <p:cNvSpPr>
            <a:spLocks noGrp="1" noChangeArrowheads="1"/>
          </p:cNvSpPr>
          <p:nvPr>
            <p:ph type="body" idx="1"/>
          </p:nvPr>
        </p:nvSpPr>
        <p:spPr>
          <a:xfrm>
            <a:off x="685800" y="4343400"/>
            <a:ext cx="5486400" cy="4114800"/>
          </a:xfrm>
          <a:noFill/>
          <a:ln/>
        </p:spPr>
        <p:txBody>
          <a:bodyPr/>
          <a:lstStyle/>
          <a:p>
            <a:pPr marL="39688">
              <a:spcBef>
                <a:spcPts val="413"/>
              </a:spcBef>
            </a:pPr>
            <a:endParaRPr lang="en-US">
              <a:solidFill>
                <a:srgbClr val="000000"/>
              </a:solidFill>
              <a:latin typeface="Arial" pitchFamily="-65" charset="0"/>
              <a:ea typeface="Arial" pitchFamily="-65" charset="0"/>
              <a:cs typeface="Arial" pitchFamily="-65" charset="0"/>
              <a:sym typeface="Arial" pitchFamily="-65" charset="0"/>
            </a:endParaRPr>
          </a:p>
        </p:txBody>
      </p:sp>
    </p:spTree>
    <p:extLst>
      <p:ext uri="{BB962C8B-B14F-4D97-AF65-F5344CB8AC3E}">
        <p14:creationId xmlns:p14="http://schemas.microsoft.com/office/powerpoint/2010/main" val="500890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4</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7127837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A4C5397-559E-8D4F-A93B-F60A9D072245}" type="slidenum">
              <a:rPr lang="en-US"/>
              <a:pPr/>
              <a:t>51</a:t>
            </a:fld>
            <a:endParaRPr lang="en-US"/>
          </a:p>
        </p:txBody>
      </p:sp>
      <p:sp>
        <p:nvSpPr>
          <p:cNvPr id="1595394"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953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20570562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B73A24AD-76F1-784E-B08A-BBCF2BE01693}" type="slidenum">
              <a:rPr lang="en-US">
                <a:latin typeface="Arial" pitchFamily="-110" charset="0"/>
                <a:ea typeface="ＭＳ Ｐゴシック" pitchFamily="-110" charset="-128"/>
                <a:cs typeface="ＭＳ Ｐゴシック" pitchFamily="-110" charset="-128"/>
              </a:rPr>
              <a:pPr/>
              <a:t>53</a:t>
            </a:fld>
            <a:endParaRPr lang="en-US">
              <a:latin typeface="Arial" pitchFamily="-110" charset="0"/>
              <a:ea typeface="ＭＳ Ｐゴシック" pitchFamily="-110" charset="-128"/>
              <a:cs typeface="ＭＳ Ｐゴシック" pitchFamily="-110" charset="-128"/>
            </a:endParaRPr>
          </a:p>
        </p:txBody>
      </p:sp>
      <p:sp>
        <p:nvSpPr>
          <p:cNvPr id="163843" name="Rectangle 2"/>
          <p:cNvSpPr>
            <a:spLocks noGrp="1" noRot="1" noChangeAspect="1" noChangeArrowheads="1"/>
          </p:cNvSpPr>
          <p:nvPr>
            <p:ph type="sldImg"/>
          </p:nvPr>
        </p:nvSpPr>
        <p:spPr>
          <a:solidFill>
            <a:srgbClr val="FFFFFF"/>
          </a:solidFill>
          <a:ln/>
        </p:spPr>
      </p:sp>
      <p:sp>
        <p:nvSpPr>
          <p:cNvPr id="16384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10" charset="0"/>
              <a:ea typeface="ＭＳ Ｐゴシック" pitchFamily="-110" charset="-128"/>
              <a:cs typeface="ＭＳ Ｐゴシック" pitchFamily="-110" charset="-128"/>
            </a:endParaRPr>
          </a:p>
        </p:txBody>
      </p:sp>
      <p:sp>
        <p:nvSpPr>
          <p:cNvPr id="163845" name="Footer Placeholder 5"/>
          <p:cNvSpPr>
            <a:spLocks noGrp="1"/>
          </p:cNvSpPr>
          <p:nvPr>
            <p:ph type="ftr" sz="quarter" idx="4"/>
          </p:nvPr>
        </p:nvSpPr>
        <p:spPr>
          <a:noFill/>
        </p:spPr>
        <p:txBody>
          <a:bodyPr/>
          <a:lstStyle/>
          <a:p>
            <a:r>
              <a:rPr lang="en-US">
                <a:latin typeface="Arial" pitchFamily="-110" charset="0"/>
                <a:ea typeface="ＭＳ Ｐゴシック" pitchFamily="-110" charset="-128"/>
                <a:cs typeface="ＭＳ Ｐゴシック" pitchFamily="-110" charset="-128"/>
              </a:rPr>
              <a:t>L. Terrill</a:t>
            </a:r>
          </a:p>
        </p:txBody>
      </p:sp>
      <p:sp>
        <p:nvSpPr>
          <p:cNvPr id="163846" name="Header Placeholder 6"/>
          <p:cNvSpPr>
            <a:spLocks noGrp="1"/>
          </p:cNvSpPr>
          <p:nvPr>
            <p:ph type="hdr" sz="quarter"/>
          </p:nvPr>
        </p:nvSpPr>
        <p:spPr>
          <a:noFill/>
        </p:spPr>
        <p:txBody>
          <a:bodyPr/>
          <a:lstStyle/>
          <a:p>
            <a:r>
              <a:rPr lang="en-US">
                <a:latin typeface="Arial" pitchFamily="-110" charset="0"/>
                <a:ea typeface="ＭＳ Ｐゴシック" pitchFamily="-110" charset="-128"/>
                <a:cs typeface="ＭＳ Ｐゴシック" pitchFamily="-110" charset="-128"/>
              </a:rPr>
              <a:t>Curriculum Design</a:t>
            </a:r>
          </a:p>
        </p:txBody>
      </p:sp>
    </p:spTree>
    <p:extLst>
      <p:ext uri="{BB962C8B-B14F-4D97-AF65-F5344CB8AC3E}">
        <p14:creationId xmlns:p14="http://schemas.microsoft.com/office/powerpoint/2010/main" val="846540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7"/>
          <p:cNvSpPr>
            <a:spLocks noGrp="1" noChangeArrowheads="1"/>
          </p:cNvSpPr>
          <p:nvPr>
            <p:ph type="sldNum" sz="quarter" idx="5"/>
          </p:nvPr>
        </p:nvSpPr>
        <p:spPr>
          <a:noFill/>
        </p:spPr>
        <p:txBody>
          <a:bodyPr/>
          <a:lstStyle/>
          <a:p>
            <a:fld id="{5587D4EB-6359-284A-9F08-1E4C37B1D771}" type="slidenum">
              <a:rPr lang="en-US">
                <a:latin typeface="Arial" pitchFamily="-101" charset="0"/>
                <a:ea typeface="ＭＳ Ｐゴシック" pitchFamily="-101" charset="-128"/>
                <a:cs typeface="ＭＳ Ｐゴシック" pitchFamily="-101" charset="-128"/>
              </a:rPr>
              <a:pPr/>
              <a:t>55</a:t>
            </a:fld>
            <a:endParaRPr lang="en-US">
              <a:latin typeface="Arial" pitchFamily="-101" charset="0"/>
              <a:ea typeface="ＭＳ Ｐゴシック" pitchFamily="-101" charset="-128"/>
              <a:cs typeface="ＭＳ Ｐゴシック" pitchFamily="-101" charset="-128"/>
            </a:endParaRPr>
          </a:p>
        </p:txBody>
      </p:sp>
      <p:sp>
        <p:nvSpPr>
          <p:cNvPr id="319491" name="Rectangle 2"/>
          <p:cNvSpPr>
            <a:spLocks noGrp="1" noRot="1" noChangeAspect="1" noChangeArrowheads="1"/>
          </p:cNvSpPr>
          <p:nvPr>
            <p:ph type="sldImg"/>
          </p:nvPr>
        </p:nvSpPr>
        <p:spPr>
          <a:solidFill>
            <a:srgbClr val="FFFFFF"/>
          </a:solidFill>
          <a:ln/>
        </p:spPr>
      </p:sp>
      <p:sp>
        <p:nvSpPr>
          <p:cNvPr id="319492" name="Rectangle 3"/>
          <p:cNvSpPr>
            <a:spLocks noGrp="1" noChangeArrowheads="1"/>
          </p:cNvSpPr>
          <p:nvPr>
            <p:ph type="body" idx="1"/>
          </p:nvPr>
        </p:nvSpPr>
        <p:spPr>
          <a:xfrm>
            <a:off x="685800" y="4267200"/>
            <a:ext cx="5486400" cy="4114800"/>
          </a:xfrm>
          <a:noFill/>
          <a:ln/>
        </p:spPr>
        <p:txBody>
          <a:bodyPr/>
          <a:lstStyle/>
          <a:p>
            <a:pPr marL="39688">
              <a:spcBef>
                <a:spcPts val="413"/>
              </a:spcBef>
            </a:pPr>
            <a:endParaRPr lang="en-US">
              <a:solidFill>
                <a:srgbClr val="000000"/>
              </a:solidFill>
              <a:latin typeface="Arial" pitchFamily="-101" charset="0"/>
              <a:ea typeface="Arial" pitchFamily="-101" charset="0"/>
              <a:cs typeface="Arial" pitchFamily="-101" charset="0"/>
              <a:sym typeface="Arial" pitchFamily="-101" charset="0"/>
            </a:endParaRPr>
          </a:p>
        </p:txBody>
      </p:sp>
    </p:spTree>
    <p:extLst>
      <p:ext uri="{BB962C8B-B14F-4D97-AF65-F5344CB8AC3E}">
        <p14:creationId xmlns:p14="http://schemas.microsoft.com/office/powerpoint/2010/main" val="103586603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p:cNvSpPr>
          <p:nvPr>
            <p:ph type="sldImg"/>
          </p:nvPr>
        </p:nvSpPr>
        <p:spPr>
          <a:ln/>
        </p:spPr>
      </p:sp>
      <p:sp>
        <p:nvSpPr>
          <p:cNvPr id="200707" name="Notes Placeholder 2"/>
          <p:cNvSpPr>
            <a:spLocks noGrp="1"/>
          </p:cNvSpPr>
          <p:nvPr>
            <p:ph type="body" idx="1"/>
          </p:nvPr>
        </p:nvSpPr>
        <p:spPr>
          <a:noFill/>
          <a:ln/>
        </p:spPr>
        <p:txBody>
          <a:bodyPr/>
          <a:lstStyle/>
          <a:p>
            <a:endParaRPr lang="en-US">
              <a:latin typeface="Arial" pitchFamily="-105" charset="0"/>
              <a:ea typeface="ＭＳ Ｐゴシック" pitchFamily="-105" charset="-128"/>
              <a:cs typeface="ＭＳ Ｐゴシック" pitchFamily="-105" charset="-128"/>
            </a:endParaRPr>
          </a:p>
        </p:txBody>
      </p:sp>
      <p:sp>
        <p:nvSpPr>
          <p:cNvPr id="200708" name="Slide Number Placeholder 3"/>
          <p:cNvSpPr>
            <a:spLocks noGrp="1"/>
          </p:cNvSpPr>
          <p:nvPr>
            <p:ph type="sldNum" sz="quarter" idx="5"/>
          </p:nvPr>
        </p:nvSpPr>
        <p:spPr>
          <a:noFill/>
        </p:spPr>
        <p:txBody>
          <a:bodyPr/>
          <a:lstStyle/>
          <a:p>
            <a:fld id="{24D9D6F8-CADB-1F44-BC58-2D3B6A81039E}" type="slidenum">
              <a:rPr lang="en-US" smtClean="0">
                <a:latin typeface="Arial" pitchFamily="-105" charset="0"/>
                <a:ea typeface="ＭＳ Ｐゴシック" pitchFamily="-105" charset="-128"/>
                <a:cs typeface="ＭＳ Ｐゴシック" pitchFamily="-105" charset="-128"/>
              </a:rPr>
              <a:pPr/>
              <a:t>56</a:t>
            </a:fld>
            <a:endParaRPr lang="en-US" smtClean="0">
              <a:latin typeface="Arial" pitchFamily="-105" charset="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03875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A9276CCD-14FB-EA44-A691-1365744A9C6B}" type="slidenum">
              <a:rPr lang="en-US">
                <a:latin typeface="Arial" pitchFamily="-65" charset="0"/>
                <a:ea typeface="ＭＳ Ｐゴシック" pitchFamily="-65" charset="-128"/>
                <a:cs typeface="ＭＳ Ｐゴシック" pitchFamily="-65" charset="-128"/>
              </a:rPr>
              <a:pPr/>
              <a:t>57</a:t>
            </a:fld>
            <a:endParaRPr lang="en-US">
              <a:latin typeface="Arial" pitchFamily="-65" charset="0"/>
              <a:ea typeface="ＭＳ Ｐゴシック" pitchFamily="-65" charset="-128"/>
              <a:cs typeface="ＭＳ Ｐゴシック" pitchFamily="-65" charset="-128"/>
            </a:endParaRPr>
          </a:p>
        </p:txBody>
      </p:sp>
      <p:sp>
        <p:nvSpPr>
          <p:cNvPr id="107523" name="Rectangle 2"/>
          <p:cNvSpPr>
            <a:spLocks noGrp="1" noRot="1" noChangeAspect="1" noChangeArrowheads="1"/>
          </p:cNvSpPr>
          <p:nvPr>
            <p:ph type="sldImg"/>
          </p:nvPr>
        </p:nvSpPr>
        <p:spPr>
          <a:solidFill>
            <a:srgbClr val="FFFFFF"/>
          </a:solidFill>
          <a:ln/>
        </p:spPr>
      </p:sp>
      <p:sp>
        <p:nvSpPr>
          <p:cNvPr id="10752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017692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59</a:t>
            </a:fld>
            <a:endParaRPr lang="en-US" dirty="0"/>
          </a:p>
        </p:txBody>
      </p:sp>
    </p:spTree>
    <p:extLst>
      <p:ext uri="{BB962C8B-B14F-4D97-AF65-F5344CB8AC3E}">
        <p14:creationId xmlns:p14="http://schemas.microsoft.com/office/powerpoint/2010/main" val="9632350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12</a:t>
            </a:fld>
            <a:endParaRPr lang="uk-UA"/>
          </a:p>
        </p:txBody>
      </p:sp>
    </p:spTree>
    <p:extLst>
      <p:ext uri="{BB962C8B-B14F-4D97-AF65-F5344CB8AC3E}">
        <p14:creationId xmlns:p14="http://schemas.microsoft.com/office/powerpoint/2010/main" val="923058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r>
              <a:rPr lang="en-US">
                <a:latin typeface="Arial" pitchFamily="-65" charset="0"/>
                <a:ea typeface="ＭＳ Ｐゴシック" pitchFamily="-65" charset="-128"/>
                <a:cs typeface="ＭＳ Ｐゴシック" pitchFamily="-65" charset="-128"/>
              </a:rPr>
              <a:t>Stress as a principle, but also stress that examples are going to be in English, important to remember that STARTALK adheres to the 90% +, importance of second aspect of comprehensible input</a:t>
            </a:r>
          </a:p>
          <a:p>
            <a:endParaRPr lang="en-US">
              <a:latin typeface="Arial" pitchFamily="-65" charset="0"/>
              <a:ea typeface="ＭＳ Ｐゴシック" pitchFamily="-65" charset="-128"/>
              <a:cs typeface="ＭＳ Ｐゴシック" pitchFamily="-65" charset="-128"/>
            </a:endParaRPr>
          </a:p>
          <a:p>
            <a:r>
              <a:rPr lang="en-US">
                <a:latin typeface="Arial" pitchFamily="-65" charset="0"/>
                <a:ea typeface="ＭＳ Ｐゴシック" pitchFamily="-65" charset="-128"/>
                <a:cs typeface="ＭＳ Ｐゴシック" pitchFamily="-65" charset="-128"/>
              </a:rPr>
              <a:t>In general audience with more using TPR or the the new TCI may get question about 100% comprehensible, it is a “trick” question in many cases. My answer is that 100% comprehsension is not necessary, nor normal even in first language, we want students who are comfortable with some ambiguity</a:t>
            </a: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15</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646922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17</a:t>
            </a:fld>
            <a:endParaRPr lang="uk-UA"/>
          </a:p>
        </p:txBody>
      </p:sp>
    </p:spTree>
    <p:extLst>
      <p:ext uri="{BB962C8B-B14F-4D97-AF65-F5344CB8AC3E}">
        <p14:creationId xmlns:p14="http://schemas.microsoft.com/office/powerpoint/2010/main" val="1456920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en-US"/>
              <a:pPr/>
              <a:t>24</a:t>
            </a:fld>
            <a:endParaRPr lang="en-US"/>
          </a:p>
        </p:txBody>
      </p:sp>
    </p:spTree>
    <p:extLst>
      <p:ext uri="{BB962C8B-B14F-4D97-AF65-F5344CB8AC3E}">
        <p14:creationId xmlns:p14="http://schemas.microsoft.com/office/powerpoint/2010/main" val="183468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4B403969-4F6E-7543-AEC8-89FFEB269E0A}" type="slidenum">
              <a:rPr lang="en-US">
                <a:latin typeface="Arial" pitchFamily="-101" charset="0"/>
                <a:ea typeface="ＭＳ Ｐゴシック" pitchFamily="-101" charset="-128"/>
                <a:cs typeface="ＭＳ Ｐゴシック" pitchFamily="-101" charset="-128"/>
              </a:rPr>
              <a:pPr/>
              <a:t>25</a:t>
            </a:fld>
            <a:endParaRPr lang="en-US">
              <a:latin typeface="Arial" pitchFamily="-101" charset="0"/>
              <a:ea typeface="ＭＳ Ｐゴシック" pitchFamily="-101" charset="-128"/>
              <a:cs typeface="ＭＳ Ｐゴシック" pitchFamily="-101" charset="-128"/>
            </a:endParaRPr>
          </a:p>
        </p:txBody>
      </p:sp>
      <p:sp>
        <p:nvSpPr>
          <p:cNvPr id="82947" name="Rectangle 2"/>
          <p:cNvSpPr>
            <a:spLocks noGrp="1" noRot="1" noChangeAspect="1" noChangeArrowheads="1"/>
          </p:cNvSpPr>
          <p:nvPr>
            <p:ph type="sldImg"/>
          </p:nvPr>
        </p:nvSpPr>
        <p:spPr>
          <a:solidFill>
            <a:srgbClr val="FFFFFF"/>
          </a:solidFill>
          <a:ln/>
        </p:spPr>
      </p:sp>
      <p:sp>
        <p:nvSpPr>
          <p:cNvPr id="829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928059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A0765755-4822-1F4A-9B40-BD54309C6368}" type="slidenum">
              <a:rPr lang="en-US">
                <a:latin typeface="Arial" pitchFamily="-101" charset="0"/>
                <a:ea typeface="ＭＳ Ｐゴシック" pitchFamily="-101" charset="-128"/>
                <a:cs typeface="ＭＳ Ｐゴシック" pitchFamily="-101" charset="-128"/>
              </a:rPr>
              <a:pPr/>
              <a:t>26</a:t>
            </a:fld>
            <a:endParaRPr lang="en-US">
              <a:latin typeface="Arial" pitchFamily="-101" charset="0"/>
              <a:ea typeface="ＭＳ Ｐゴシック" pitchFamily="-101" charset="-128"/>
              <a:cs typeface="ＭＳ Ｐゴシック" pitchFamily="-101" charset="-128"/>
            </a:endParaRPr>
          </a:p>
        </p:txBody>
      </p:sp>
      <p:sp>
        <p:nvSpPr>
          <p:cNvPr id="253955" name="Rectangle 2"/>
          <p:cNvSpPr>
            <a:spLocks noGrp="1" noRot="1" noChangeAspect="1" noChangeArrowheads="1"/>
          </p:cNvSpPr>
          <p:nvPr>
            <p:ph type="sldImg"/>
          </p:nvPr>
        </p:nvSpPr>
        <p:spPr>
          <a:solidFill>
            <a:srgbClr val="FFFFFF"/>
          </a:solidFill>
          <a:ln/>
        </p:spPr>
      </p:sp>
      <p:sp>
        <p:nvSpPr>
          <p:cNvPr id="25395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344409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04E0522E-D0BE-1546-8291-475843CBC400}" type="slidenum">
              <a:rPr lang="en-US">
                <a:latin typeface="Arial" pitchFamily="-65" charset="0"/>
                <a:ea typeface="ＭＳ Ｐゴシック" pitchFamily="-65" charset="-128"/>
                <a:cs typeface="ＭＳ Ｐゴシック" pitchFamily="-65" charset="-128"/>
              </a:rPr>
              <a:pPr/>
              <a:t>27</a:t>
            </a:fld>
            <a:endParaRPr lang="en-US">
              <a:latin typeface="Arial" pitchFamily="-65" charset="0"/>
              <a:ea typeface="ＭＳ Ｐゴシック" pitchFamily="-65" charset="-128"/>
              <a:cs typeface="ＭＳ Ｐゴシック" pitchFamily="-65"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44495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 Id="rId3"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17.png"/><Relationship Id="rId9" Type="http://schemas.openxmlformats.org/officeDocument/2006/relationships/image" Target="../media/image18.jpeg"/><Relationship Id="rId10"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jpeg"/><Relationship Id="rId6"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2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8.jp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jpe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1.jpeg"/></Relationships>
</file>

<file path=ppt/slides/_rels/slide33.xml.rels><?xml version="1.0" encoding="UTF-8" standalone="yes"?>
<Relationships xmlns="http://schemas.openxmlformats.org/package/2006/relationships"><Relationship Id="rId3" Type="http://schemas.openxmlformats.org/officeDocument/2006/relationships/image" Target="../media/image42.jpg"/><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4.emf"/></Relationships>
</file>

<file path=ppt/slides/_rels/slide35.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7" Type="http://schemas.openxmlformats.org/officeDocument/2006/relationships/image" Target="../media/image50.jpeg"/><Relationship Id="rId1" Type="http://schemas.openxmlformats.org/officeDocument/2006/relationships/slideLayout" Target="../slideLayouts/slideLayout6.xml"/><Relationship Id="rId2" Type="http://schemas.openxmlformats.org/officeDocument/2006/relationships/image" Target="../media/image45.jpeg"/></Relationships>
</file>

<file path=ppt/slides/_rels/slide36.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37.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7" Type="http://schemas.openxmlformats.org/officeDocument/2006/relationships/image" Target="../media/image50.jpeg"/><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38.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7" Type="http://schemas.openxmlformats.org/officeDocument/2006/relationships/image" Target="../media/image50.jpeg"/><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39.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7" Type="http://schemas.openxmlformats.org/officeDocument/2006/relationships/image" Target="../media/image50.jpeg"/><Relationship Id="rId1" Type="http://schemas.openxmlformats.org/officeDocument/2006/relationships/slideLayout" Target="../slideLayouts/slideLayout2.xml"/><Relationship Id="rId2" Type="http://schemas.openxmlformats.org/officeDocument/2006/relationships/image" Target="../media/image4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50.jpeg"/><Relationship Id="rId1" Type="http://schemas.openxmlformats.org/officeDocument/2006/relationships/slideLayout" Target="../slideLayouts/slideLayout6.xml"/><Relationship Id="rId2" Type="http://schemas.openxmlformats.org/officeDocument/2006/relationships/image" Target="../media/image45.jpeg"/></Relationships>
</file>

<file path=ppt/slides/_rels/slide41.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47.jpeg"/><Relationship Id="rId5" Type="http://schemas.openxmlformats.org/officeDocument/2006/relationships/image" Target="../media/image48.jpeg"/><Relationship Id="rId6" Type="http://schemas.openxmlformats.org/officeDocument/2006/relationships/image" Target="../media/image49.jpeg"/><Relationship Id="rId7" Type="http://schemas.openxmlformats.org/officeDocument/2006/relationships/image" Target="../media/image50.jpeg"/><Relationship Id="rId1" Type="http://schemas.openxmlformats.org/officeDocument/2006/relationships/slideLayout" Target="../slideLayouts/slideLayout6.xml"/><Relationship Id="rId2" Type="http://schemas.openxmlformats.org/officeDocument/2006/relationships/image" Target="../media/image45.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51.jpeg"/></Relationships>
</file>

<file path=ppt/slides/_rels/slide43.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5" Type="http://schemas.openxmlformats.org/officeDocument/2006/relationships/image" Target="../media/image54.jpeg"/><Relationship Id="rId6" Type="http://schemas.openxmlformats.org/officeDocument/2006/relationships/image" Target="../media/image55.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image" Target="../media/image57.png"/><Relationship Id="rId5" Type="http://schemas.openxmlformats.org/officeDocument/2006/relationships/image" Target="../media/image58.jpeg"/><Relationship Id="rId6" Type="http://schemas.openxmlformats.org/officeDocument/2006/relationships/image" Target="../media/image59.jpeg"/><Relationship Id="rId7" Type="http://schemas.openxmlformats.org/officeDocument/2006/relationships/image" Target="../media/image60.jpeg"/><Relationship Id="rId8" Type="http://schemas.openxmlformats.org/officeDocument/2006/relationships/image" Target="../media/image61.jpeg"/><Relationship Id="rId9" Type="http://schemas.openxmlformats.org/officeDocument/2006/relationships/image" Target="../media/image62.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63.jpeg"/></Relationships>
</file>

<file path=ppt/slides/_rels/slide46.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5" Type="http://schemas.openxmlformats.org/officeDocument/2006/relationships/image" Target="../media/image66.jpeg"/><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47.xml.rels><?xml version="1.0" encoding="UTF-8" standalone="yes"?>
<Relationships xmlns="http://schemas.openxmlformats.org/package/2006/relationships"><Relationship Id="rId3" Type="http://schemas.openxmlformats.org/officeDocument/2006/relationships/image" Target="../media/image68.png"/><Relationship Id="rId4" Type="http://schemas.openxmlformats.org/officeDocument/2006/relationships/image" Target="../media/image69.jpeg"/><Relationship Id="rId1" Type="http://schemas.openxmlformats.org/officeDocument/2006/relationships/slideLayout" Target="../slideLayouts/slideLayout2.xml"/><Relationship Id="rId2" Type="http://schemas.openxmlformats.org/officeDocument/2006/relationships/image" Target="../media/image67.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69.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52.xml.rels><?xml version="1.0" encoding="UTF-8" standalone="yes"?>
<Relationships xmlns="http://schemas.openxmlformats.org/package/2006/relationships"><Relationship Id="rId3" Type="http://schemas.openxmlformats.org/officeDocument/2006/relationships/image" Target="../media/image72.jpeg"/><Relationship Id="rId4" Type="http://schemas.openxmlformats.org/officeDocument/2006/relationships/image" Target="../media/image73.jpeg"/><Relationship Id="rId5" Type="http://schemas.openxmlformats.org/officeDocument/2006/relationships/image" Target="../media/image74.jpeg"/><Relationship Id="rId6" Type="http://schemas.openxmlformats.org/officeDocument/2006/relationships/image" Target="../media/image75.jpeg"/><Relationship Id="rId1" Type="http://schemas.openxmlformats.org/officeDocument/2006/relationships/slideLayout" Target="../slideLayouts/slideLayout6.xml"/><Relationship Id="rId2" Type="http://schemas.openxmlformats.org/officeDocument/2006/relationships/image" Target="../media/image71.jpeg"/></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4" Type="http://schemas.openxmlformats.org/officeDocument/2006/relationships/image" Target="../media/image62.jpeg"/><Relationship Id="rId5" Type="http://schemas.openxmlformats.org/officeDocument/2006/relationships/image" Target="../media/image46.jpeg"/><Relationship Id="rId6" Type="http://schemas.openxmlformats.org/officeDocument/2006/relationships/image" Target="../media/image47.jpeg"/><Relationship Id="rId1" Type="http://schemas.openxmlformats.org/officeDocument/2006/relationships/slideLayout" Target="../slideLayouts/slideLayout6.xml"/><Relationship Id="rId2" Type="http://schemas.openxmlformats.org/officeDocument/2006/relationships/notesSlide" Target="../notesSlides/notesSlide21.xml"/></Relationships>
</file>

<file path=ppt/slides/_rels/slide54.xml.rels><?xml version="1.0" encoding="UTF-8" standalone="yes"?>
<Relationships xmlns="http://schemas.openxmlformats.org/package/2006/relationships"><Relationship Id="rId3" Type="http://schemas.openxmlformats.org/officeDocument/2006/relationships/image" Target="../media/image77.jpeg"/><Relationship Id="rId4" Type="http://schemas.openxmlformats.org/officeDocument/2006/relationships/image" Target="../media/image78.jpeg"/><Relationship Id="rId5" Type="http://schemas.openxmlformats.org/officeDocument/2006/relationships/image" Target="../media/image79.jpeg"/><Relationship Id="rId1" Type="http://schemas.openxmlformats.org/officeDocument/2006/relationships/slideLayout" Target="../slideLayouts/slideLayout2.xml"/><Relationship Id="rId2" Type="http://schemas.openxmlformats.org/officeDocument/2006/relationships/image" Target="../media/image76.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80.png"/></Relationships>
</file>

<file path=ppt/slides/_rels/slide56.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5" Type="http://schemas.openxmlformats.org/officeDocument/2006/relationships/image" Target="../media/image36.png"/><Relationship Id="rId6" Type="http://schemas.openxmlformats.org/officeDocument/2006/relationships/image" Target="../media/image37.png"/><Relationship Id="rId7" Type="http://schemas.openxmlformats.org/officeDocument/2006/relationships/image" Target="../media/image83.jpeg"/><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84.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5.jpe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8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7.xml"/><Relationship Id="rId2" Type="http://schemas.openxmlformats.org/officeDocument/2006/relationships/image" Target="../media/image7.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1" y="591156"/>
            <a:ext cx="7886700" cy="3534344"/>
          </a:xfrm>
        </p:spPr>
        <p:txBody>
          <a:bodyPr>
            <a:noAutofit/>
          </a:bodyPr>
          <a:lstStyle/>
          <a:p>
            <a:r>
              <a:rPr lang="en-US" sz="4000" dirty="0">
                <a:solidFill>
                  <a:schemeClr val="tx1"/>
                </a:solidFill>
              </a:rPr>
              <a:t/>
            </a:r>
            <a:br>
              <a:rPr lang="en-US" sz="4000" dirty="0">
                <a:solidFill>
                  <a:schemeClr val="tx1"/>
                </a:solidFill>
              </a:rPr>
            </a:br>
            <a:r>
              <a:rPr lang="en-US" sz="4000" dirty="0"/>
              <a:t/>
            </a:r>
            <a:br>
              <a:rPr lang="en-US" sz="4000" dirty="0"/>
            </a:br>
            <a:endParaRPr lang="en-US" sz="4000" dirty="0"/>
          </a:p>
        </p:txBody>
      </p:sp>
      <p:sp>
        <p:nvSpPr>
          <p:cNvPr id="5" name="Text Placeholder 4"/>
          <p:cNvSpPr>
            <a:spLocks noGrp="1"/>
          </p:cNvSpPr>
          <p:nvPr>
            <p:ph type="body" sz="half" idx="2"/>
          </p:nvPr>
        </p:nvSpPr>
        <p:spPr>
          <a:xfrm>
            <a:off x="629840" y="591156"/>
            <a:ext cx="7885509" cy="1501826"/>
          </a:xfrm>
        </p:spPr>
        <p:txBody>
          <a:bodyPr>
            <a:noAutofit/>
          </a:bodyPr>
          <a:lstStyle/>
          <a:p>
            <a:pPr algn="ctr"/>
            <a:r>
              <a:rPr lang="en-US" sz="3600" b="1" dirty="0">
                <a:solidFill>
                  <a:schemeClr val="tx1"/>
                </a:solidFill>
              </a:rPr>
              <a:t>Making It Meaningful: </a:t>
            </a:r>
          </a:p>
          <a:p>
            <a:pPr algn="ctr"/>
            <a:r>
              <a:rPr lang="en-US" sz="3600" b="1" dirty="0">
                <a:solidFill>
                  <a:schemeClr val="tx1"/>
                </a:solidFill>
              </a:rPr>
              <a:t>Get Them Talking</a:t>
            </a:r>
            <a:endParaRPr lang="en-US" sz="3600" dirty="0"/>
          </a:p>
        </p:txBody>
      </p:sp>
      <p:pic>
        <p:nvPicPr>
          <p:cNvPr id="6" name="Picture 5" descr="best-cities-shopping-paris-1.jpg"/>
          <p:cNvPicPr>
            <a:picLocks noChangeAspect="1"/>
          </p:cNvPicPr>
          <p:nvPr/>
        </p:nvPicPr>
        <p:blipFill>
          <a:blip r:embed="rId2"/>
          <a:stretch>
            <a:fillRect/>
          </a:stretch>
        </p:blipFill>
        <p:spPr>
          <a:xfrm>
            <a:off x="1760814" y="2092982"/>
            <a:ext cx="5623559" cy="3749039"/>
          </a:xfrm>
          <a:prstGeom prst="rect">
            <a:avLst/>
          </a:prstGeom>
        </p:spPr>
      </p:pic>
      <p:sp>
        <p:nvSpPr>
          <p:cNvPr id="10" name="Slide Number Placeholder 9"/>
          <p:cNvSpPr>
            <a:spLocks noGrp="1"/>
          </p:cNvSpPr>
          <p:nvPr>
            <p:ph type="sldNum" sz="quarter" idx="12"/>
          </p:nvPr>
        </p:nvSpPr>
        <p:spPr/>
        <p:txBody>
          <a:bodyPr/>
          <a:lstStyle/>
          <a:p>
            <a:fld id="{D57F1E4F-1CFF-5643-939E-02111984F565}" type="slidenum">
              <a:rPr lang="en-US" smtClean="0"/>
              <a:t>1</a:t>
            </a:fld>
            <a:endParaRPr lang="en-US" dirty="0"/>
          </a:p>
        </p:txBody>
      </p:sp>
    </p:spTree>
    <p:extLst>
      <p:ext uri="{BB962C8B-B14F-4D97-AF65-F5344CB8AC3E}">
        <p14:creationId xmlns:p14="http://schemas.microsoft.com/office/powerpoint/2010/main" val="18185209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9" name="Picture 8" descr="under_the_sea_by_conh-d5fxm07.jpg"/>
          <p:cNvPicPr>
            <a:picLocks noChangeAspect="1"/>
          </p:cNvPicPr>
          <p:nvPr/>
        </p:nvPicPr>
        <p:blipFill>
          <a:blip r:embed="rId2">
            <a:alphaModFix amt="48000"/>
          </a:blip>
          <a:stretch>
            <a:fillRect/>
          </a:stretch>
        </p:blipFill>
        <p:spPr>
          <a:xfrm>
            <a:off x="-1193800" y="-2859015"/>
            <a:ext cx="11430000" cy="13868400"/>
          </a:xfrm>
          <a:prstGeom prst="rect">
            <a:avLst/>
          </a:prstGeom>
        </p:spPr>
      </p:pic>
      <p:pic>
        <p:nvPicPr>
          <p:cNvPr id="10" name="Picture 9" descr="floating plastic bags.jpeg"/>
          <p:cNvPicPr>
            <a:picLocks noChangeAspect="1"/>
          </p:cNvPicPr>
          <p:nvPr/>
        </p:nvPicPr>
        <p:blipFill>
          <a:blip r:embed="rId3"/>
          <a:stretch>
            <a:fillRect/>
          </a:stretch>
        </p:blipFill>
        <p:spPr>
          <a:xfrm>
            <a:off x="4521200" y="914400"/>
            <a:ext cx="4038600" cy="2006600"/>
          </a:xfrm>
          <a:prstGeom prst="rect">
            <a:avLst/>
          </a:prstGeom>
        </p:spPr>
      </p:pic>
      <p:pic>
        <p:nvPicPr>
          <p:cNvPr id="11" name="Picture 10" descr="images-1.jpeg"/>
          <p:cNvPicPr>
            <a:picLocks noChangeAspect="1"/>
          </p:cNvPicPr>
          <p:nvPr/>
        </p:nvPicPr>
        <p:blipFill>
          <a:blip r:embed="rId4"/>
          <a:stretch>
            <a:fillRect/>
          </a:stretch>
        </p:blipFill>
        <p:spPr>
          <a:xfrm>
            <a:off x="305655" y="2703322"/>
            <a:ext cx="2429335" cy="1819656"/>
          </a:xfrm>
          <a:prstGeom prst="rect">
            <a:avLst/>
          </a:prstGeom>
        </p:spPr>
      </p:pic>
      <p:pic>
        <p:nvPicPr>
          <p:cNvPr id="12" name="Picture 11" descr="Screen Shot 2015-04-28 at 11.21.47 AM.png"/>
          <p:cNvPicPr>
            <a:picLocks noChangeAspect="1"/>
          </p:cNvPicPr>
          <p:nvPr/>
        </p:nvPicPr>
        <p:blipFill>
          <a:blip r:embed="rId5"/>
          <a:stretch>
            <a:fillRect/>
          </a:stretch>
        </p:blipFill>
        <p:spPr>
          <a:xfrm>
            <a:off x="5210144" y="4280944"/>
            <a:ext cx="2336800" cy="2095500"/>
          </a:xfrm>
          <a:prstGeom prst="rect">
            <a:avLst/>
          </a:prstGeom>
        </p:spPr>
      </p:pic>
      <p:sp>
        <p:nvSpPr>
          <p:cNvPr id="13" name="Cloud Callout 12"/>
          <p:cNvSpPr/>
          <p:nvPr/>
        </p:nvSpPr>
        <p:spPr>
          <a:xfrm>
            <a:off x="2138231" y="1322497"/>
            <a:ext cx="2081826" cy="1167833"/>
          </a:xfrm>
          <a:prstGeom prst="cloudCallout">
            <a:avLst>
              <a:gd name="adj1" fmla="val -49419"/>
              <a:gd name="adj2" fmla="val 127773"/>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2400" dirty="0" err="1">
                <a:solidFill>
                  <a:schemeClr val="bg1"/>
                </a:solidFill>
              </a:rPr>
              <a:t>J’ai</a:t>
            </a:r>
            <a:r>
              <a:rPr lang="en-US" sz="2400" dirty="0">
                <a:solidFill>
                  <a:schemeClr val="tx1"/>
                </a:solidFill>
              </a:rPr>
              <a:t> </a:t>
            </a:r>
            <a:r>
              <a:rPr lang="en-US" sz="2400" dirty="0" err="1">
                <a:solidFill>
                  <a:schemeClr val="bg1"/>
                </a:solidFill>
              </a:rPr>
              <a:t>faim</a:t>
            </a:r>
            <a:r>
              <a:rPr lang="en-US" sz="2400" dirty="0">
                <a:solidFill>
                  <a:schemeClr val="tx1"/>
                </a:solidFill>
              </a:rPr>
              <a:t>. </a:t>
            </a:r>
          </a:p>
        </p:txBody>
      </p:sp>
      <p:sp>
        <p:nvSpPr>
          <p:cNvPr id="15" name="Rounded Rectangular Callout 14"/>
          <p:cNvSpPr/>
          <p:nvPr/>
        </p:nvSpPr>
        <p:spPr>
          <a:xfrm>
            <a:off x="4220057" y="3352073"/>
            <a:ext cx="4779920" cy="612648"/>
          </a:xfrm>
          <a:prstGeom prst="wedgeRoundRectCallout">
            <a:avLst>
              <a:gd name="adj1" fmla="val -97288"/>
              <a:gd name="adj2" fmla="val -29403"/>
              <a:gd name="adj3" fmla="val 16667"/>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a:solidFill>
                  <a:srgbClr val="000000"/>
                </a:solidFill>
              </a:rPr>
              <a:t>Regarde, beaucoup de méduses délicieuses!</a:t>
            </a:r>
          </a:p>
        </p:txBody>
      </p:sp>
      <p:sp>
        <p:nvSpPr>
          <p:cNvPr id="16" name="TextBox 15"/>
          <p:cNvSpPr txBox="1"/>
          <p:nvPr/>
        </p:nvSpPr>
        <p:spPr>
          <a:xfrm>
            <a:off x="305655" y="248787"/>
            <a:ext cx="3949919" cy="584776"/>
          </a:xfrm>
          <a:prstGeom prst="rect">
            <a:avLst/>
          </a:prstGeom>
          <a:solidFill>
            <a:schemeClr val="accent3"/>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3200" dirty="0" err="1">
                <a:solidFill>
                  <a:schemeClr val="bg1"/>
                </a:solidFill>
              </a:rPr>
              <a:t>Quel</a:t>
            </a:r>
            <a:r>
              <a:rPr lang="en-US" sz="3200" dirty="0">
                <a:solidFill>
                  <a:schemeClr val="bg1"/>
                </a:solidFill>
              </a:rPr>
              <a:t> </a:t>
            </a:r>
            <a:r>
              <a:rPr lang="en-US" sz="3200" dirty="0" err="1">
                <a:solidFill>
                  <a:schemeClr val="bg1"/>
                </a:solidFill>
              </a:rPr>
              <a:t>est</a:t>
            </a:r>
            <a:r>
              <a:rPr lang="en-US" sz="3200" dirty="0">
                <a:solidFill>
                  <a:schemeClr val="bg1"/>
                </a:solidFill>
              </a:rPr>
              <a:t> le </a:t>
            </a:r>
            <a:r>
              <a:rPr lang="en-US" sz="3200" dirty="0" err="1">
                <a:solidFill>
                  <a:schemeClr val="bg1"/>
                </a:solidFill>
              </a:rPr>
              <a:t>problème</a:t>
            </a:r>
            <a:r>
              <a:rPr lang="en-US" sz="3200" dirty="0">
                <a:solidFill>
                  <a:schemeClr val="bg1"/>
                </a:solidFill>
              </a:rPr>
              <a:t>?</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74C2F60E-34D8-DD42-93FD-7BD7AE432328}" type="slidenum">
              <a:rPr lang="en-US"/>
              <a:pPr/>
              <a:t>10</a:t>
            </a:fld>
            <a:endParaRPr lang="en-US"/>
          </a:p>
        </p:txBody>
      </p:sp>
    </p:spTree>
    <p:extLst>
      <p:ext uri="{BB962C8B-B14F-4D97-AF65-F5344CB8AC3E}">
        <p14:creationId xmlns:p14="http://schemas.microsoft.com/office/powerpoint/2010/main" val="18030272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9" name="Picture 8" descr="under_the_sea_by_conh-d5fxm07.jpg"/>
          <p:cNvPicPr>
            <a:picLocks noChangeAspect="1"/>
          </p:cNvPicPr>
          <p:nvPr/>
        </p:nvPicPr>
        <p:blipFill>
          <a:blip r:embed="rId2">
            <a:alphaModFix amt="48000"/>
          </a:blip>
          <a:stretch>
            <a:fillRect/>
          </a:stretch>
        </p:blipFill>
        <p:spPr>
          <a:xfrm>
            <a:off x="-1193800" y="-2859015"/>
            <a:ext cx="11430000" cy="13868400"/>
          </a:xfrm>
          <a:prstGeom prst="rect">
            <a:avLst/>
          </a:prstGeom>
        </p:spPr>
      </p:pic>
      <p:pic>
        <p:nvPicPr>
          <p:cNvPr id="18" name="Picture 17" descr="images.jpeg"/>
          <p:cNvPicPr>
            <a:picLocks noChangeAspect="1"/>
          </p:cNvPicPr>
          <p:nvPr/>
        </p:nvPicPr>
        <p:blipFill>
          <a:blip r:embed="rId3"/>
          <a:stretch>
            <a:fillRect/>
          </a:stretch>
        </p:blipFill>
        <p:spPr>
          <a:xfrm>
            <a:off x="1122199" y="1925855"/>
            <a:ext cx="6782888" cy="2990088"/>
          </a:xfrm>
          <a:prstGeom prst="rect">
            <a:avLst/>
          </a:prstGeom>
        </p:spPr>
      </p:pic>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74C2F60E-34D8-DD42-93FD-7BD7AE432328}" type="slidenum">
              <a:rPr lang="en-US"/>
              <a:pPr/>
              <a:t>11</a:t>
            </a:fld>
            <a:endParaRPr lang="en-US"/>
          </a:p>
        </p:txBody>
      </p:sp>
    </p:spTree>
    <p:extLst>
      <p:ext uri="{BB962C8B-B14F-4D97-AF65-F5344CB8AC3E}">
        <p14:creationId xmlns:p14="http://schemas.microsoft.com/office/powerpoint/2010/main" val="3379538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known-1.jpeg"/>
          <p:cNvPicPr>
            <a:picLocks noChangeAspect="1"/>
          </p:cNvPicPr>
          <p:nvPr/>
        </p:nvPicPr>
        <p:blipFill>
          <a:blip r:embed="rId3"/>
          <a:stretch>
            <a:fillRect/>
          </a:stretch>
        </p:blipFill>
        <p:spPr>
          <a:xfrm>
            <a:off x="1521471" y="963474"/>
            <a:ext cx="6241476" cy="3108960"/>
          </a:xfrm>
          <a:prstGeom prst="rect">
            <a:avLst/>
          </a:prstGeom>
        </p:spPr>
      </p:pic>
      <p:sp>
        <p:nvSpPr>
          <p:cNvPr id="4" name="Footer Placeholder 3"/>
          <p:cNvSpPr>
            <a:spLocks noGrp="1"/>
          </p:cNvSpPr>
          <p:nvPr>
            <p:ph type="ftr" sz="quarter" idx="11"/>
          </p:nvPr>
        </p:nvSpPr>
        <p:spPr/>
        <p:txBody>
          <a:bodyPr/>
          <a:lstStyle/>
          <a:p>
            <a:r>
              <a:rPr lang="en-US"/>
              <a:t>Laura Terrill</a:t>
            </a:r>
          </a:p>
        </p:txBody>
      </p:sp>
      <p:sp>
        <p:nvSpPr>
          <p:cNvPr id="3" name="TextBox 2"/>
          <p:cNvSpPr txBox="1"/>
          <p:nvPr/>
        </p:nvSpPr>
        <p:spPr>
          <a:xfrm>
            <a:off x="521419" y="4597400"/>
            <a:ext cx="8241581" cy="954107"/>
          </a:xfrm>
          <a:prstGeom prst="rect">
            <a:avLst/>
          </a:prstGeom>
          <a:noFill/>
        </p:spPr>
        <p:txBody>
          <a:bodyPr wrap="square" rtlCol="0">
            <a:spAutoFit/>
          </a:bodyPr>
          <a:lstStyle/>
          <a:p>
            <a:pPr algn="ctr"/>
            <a:r>
              <a:rPr lang="en-US" sz="2800"/>
              <a:t>What did you understand and what made </a:t>
            </a:r>
          </a:p>
          <a:p>
            <a:pPr algn="ctr"/>
            <a:r>
              <a:rPr lang="en-US" sz="2800"/>
              <a:t>that aspect comprehensible?</a:t>
            </a:r>
          </a:p>
        </p:txBody>
      </p:sp>
      <p:sp>
        <p:nvSpPr>
          <p:cNvPr id="5" name="Slide Number Placeholder 4"/>
          <p:cNvSpPr>
            <a:spLocks noGrp="1"/>
          </p:cNvSpPr>
          <p:nvPr>
            <p:ph type="sldNum" sz="quarter" idx="12"/>
          </p:nvPr>
        </p:nvSpPr>
        <p:spPr/>
        <p:txBody>
          <a:bodyPr/>
          <a:lstStyle/>
          <a:p>
            <a:fld id="{74C2F60E-34D8-DD42-93FD-7BD7AE432328}" type="slidenum">
              <a:rPr lang="en-US"/>
              <a:pPr/>
              <a:t>12</a:t>
            </a:fld>
            <a:endParaRPr lang="en-US"/>
          </a:p>
        </p:txBody>
      </p:sp>
    </p:spTree>
    <p:extLst>
      <p:ext uri="{BB962C8B-B14F-4D97-AF65-F5344CB8AC3E}">
        <p14:creationId xmlns:p14="http://schemas.microsoft.com/office/powerpoint/2010/main" val="7163513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Cambria"/>
                <a:cs typeface="Cambria"/>
              </a:rPr>
              <a:t>Create Comprehensible </a:t>
            </a:r>
            <a:r>
              <a:rPr lang="en-US" sz="3600" dirty="0">
                <a:solidFill>
                  <a:schemeClr val="accent6"/>
                </a:solidFill>
                <a:latin typeface="Cambria"/>
                <a:cs typeface="Cambria"/>
              </a:rPr>
              <a:t>LANGUAGE </a:t>
            </a:r>
            <a:r>
              <a:rPr lang="en-US" sz="3600" dirty="0">
                <a:solidFill>
                  <a:schemeClr val="tx1">
                    <a:lumMod val="95000"/>
                  </a:schemeClr>
                </a:solidFill>
                <a:latin typeface="Cambria"/>
                <a:cs typeface="Cambria"/>
              </a:rPr>
              <a:t>by:</a:t>
            </a:r>
          </a:p>
        </p:txBody>
      </p:sp>
      <p:sp>
        <p:nvSpPr>
          <p:cNvPr id="7" name="Content Placeholder 6"/>
          <p:cNvSpPr>
            <a:spLocks noGrp="1"/>
          </p:cNvSpPr>
          <p:nvPr>
            <p:ph idx="1"/>
          </p:nvPr>
        </p:nvSpPr>
        <p:spPr/>
        <p:txBody>
          <a:bodyPr/>
          <a:lstStyle/>
          <a:p>
            <a:pPr marL="274320" indent="-274320">
              <a:buFont typeface="Arial"/>
              <a:buChar char="•"/>
            </a:pPr>
            <a:r>
              <a:rPr lang="en-US" dirty="0">
                <a:latin typeface="Cambria"/>
                <a:cs typeface="Cambria"/>
              </a:rPr>
              <a:t>Paraphrasing (or saying it in an easier way).</a:t>
            </a:r>
          </a:p>
          <a:p>
            <a:pPr marL="274320" indent="-274320">
              <a:buFont typeface="Arial"/>
              <a:buChar char="•"/>
            </a:pPr>
            <a:r>
              <a:rPr lang="en-US" dirty="0">
                <a:latin typeface="Cambria"/>
                <a:cs typeface="Cambria"/>
              </a:rPr>
              <a:t>Slowing down the rate of delivery.</a:t>
            </a:r>
          </a:p>
          <a:p>
            <a:pPr marL="274320" indent="-274320">
              <a:buFont typeface="Arial"/>
              <a:buChar char="•"/>
            </a:pPr>
            <a:r>
              <a:rPr lang="en-US" dirty="0">
                <a:latin typeface="Cambria"/>
                <a:cs typeface="Cambria"/>
              </a:rPr>
              <a:t>Defining words by example, not translation.</a:t>
            </a:r>
          </a:p>
          <a:p>
            <a:pPr marL="274320" indent="-274320">
              <a:buFont typeface="Arial"/>
              <a:buChar char="•"/>
            </a:pPr>
            <a:r>
              <a:rPr lang="en-US" dirty="0">
                <a:latin typeface="Cambria"/>
                <a:cs typeface="Cambria"/>
              </a:rPr>
              <a:t>Using structures students are familiar with and build on them over time (‘No talking over their heads’).</a:t>
            </a:r>
          </a:p>
          <a:p>
            <a:pPr marL="274320" indent="-274320">
              <a:buFont typeface="Arial"/>
              <a:buChar char="•"/>
            </a:pPr>
            <a:r>
              <a:rPr lang="en-US" dirty="0">
                <a:latin typeface="Cambria"/>
                <a:cs typeface="Cambria"/>
              </a:rPr>
              <a:t>Using key words and phrases more than once (enter and re- enter new language elements).</a:t>
            </a:r>
          </a:p>
          <a:p>
            <a:pPr marL="274320" indent="-274320">
              <a:buFont typeface="Arial"/>
              <a:buChar char="•"/>
            </a:pPr>
            <a:r>
              <a:rPr lang="en-US" dirty="0">
                <a:latin typeface="Cambria"/>
                <a:cs typeface="Cambria"/>
              </a:rPr>
              <a:t>Use tone of voice to emphasize key parts on the message</a:t>
            </a:r>
            <a:r>
              <a:rPr lang="en-US" baseline="30000" dirty="0">
                <a:latin typeface="Cambria"/>
                <a:cs typeface="Cambria"/>
              </a:rPr>
              <a:t>. </a:t>
            </a:r>
            <a:endParaRPr lang="en-US" dirty="0">
              <a:latin typeface="Cambria"/>
              <a:cs typeface="Cambria"/>
            </a:endParaRPr>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13</a:t>
            </a:fld>
            <a:endParaRPr lang="en-US" dirty="0"/>
          </a:p>
        </p:txBody>
      </p:sp>
      <p:sp>
        <p:nvSpPr>
          <p:cNvPr id="4" name="TextBox 3"/>
          <p:cNvSpPr txBox="1"/>
          <p:nvPr/>
        </p:nvSpPr>
        <p:spPr>
          <a:xfrm>
            <a:off x="5715000" y="6019800"/>
            <a:ext cx="3027692" cy="338554"/>
          </a:xfrm>
          <a:prstGeom prst="rect">
            <a:avLst/>
          </a:prstGeom>
          <a:noFill/>
        </p:spPr>
        <p:txBody>
          <a:bodyPr wrap="none" rtlCol="0">
            <a:spAutoFit/>
          </a:bodyPr>
          <a:lstStyle/>
          <a:p>
            <a:r>
              <a:rPr lang="en-US" sz="1600">
                <a:latin typeface="Cambria"/>
                <a:cs typeface="Cambria"/>
              </a:rPr>
              <a:t>Smith and Donato, Startalk 2012</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Cambria"/>
                <a:cs typeface="Cambria"/>
              </a:rPr>
              <a:t>Create a </a:t>
            </a:r>
            <a:r>
              <a:rPr lang="en-US" dirty="0">
                <a:solidFill>
                  <a:schemeClr val="accent6"/>
                </a:solidFill>
                <a:latin typeface="Cambria"/>
                <a:cs typeface="Cambria"/>
              </a:rPr>
              <a:t>CONTEXT </a:t>
            </a:r>
            <a:r>
              <a:rPr lang="en-US" dirty="0">
                <a:latin typeface="Cambria"/>
                <a:cs typeface="Cambria"/>
              </a:rPr>
              <a:t/>
            </a:r>
            <a:br>
              <a:rPr lang="en-US" dirty="0">
                <a:latin typeface="Cambria"/>
                <a:cs typeface="Cambria"/>
              </a:rPr>
            </a:br>
            <a:r>
              <a:rPr lang="en-US" dirty="0">
                <a:latin typeface="Cambria"/>
                <a:cs typeface="Cambria"/>
              </a:rPr>
              <a:t>for increasing comprehension by: </a:t>
            </a:r>
          </a:p>
        </p:txBody>
      </p:sp>
      <p:sp>
        <p:nvSpPr>
          <p:cNvPr id="7" name="Content Placeholder 6"/>
          <p:cNvSpPr>
            <a:spLocks noGrp="1"/>
          </p:cNvSpPr>
          <p:nvPr>
            <p:ph idx="1"/>
          </p:nvPr>
        </p:nvSpPr>
        <p:spPr>
          <a:xfrm>
            <a:off x="840000" y="2356965"/>
            <a:ext cx="7675350" cy="3117078"/>
          </a:xfrm>
        </p:spPr>
        <p:txBody>
          <a:bodyPr/>
          <a:lstStyle/>
          <a:p>
            <a:pPr marL="274320" indent="-274320">
              <a:buFont typeface="Arial"/>
              <a:buChar char="•"/>
            </a:pPr>
            <a:r>
              <a:rPr lang="en-US" sz="2800" dirty="0">
                <a:latin typeface="Cambria"/>
                <a:cs typeface="Cambria"/>
              </a:rPr>
              <a:t>Using gestures to make meanings clear </a:t>
            </a:r>
          </a:p>
          <a:p>
            <a:pPr marL="274320" indent="-274320">
              <a:buFont typeface="Arial"/>
              <a:buChar char="•"/>
            </a:pPr>
            <a:r>
              <a:rPr lang="en-US" sz="2800" dirty="0">
                <a:latin typeface="Cambria"/>
                <a:cs typeface="Cambria"/>
              </a:rPr>
              <a:t>Using visuals and props </a:t>
            </a:r>
          </a:p>
          <a:p>
            <a:pPr marL="274320" indent="-274320">
              <a:buFont typeface="Arial"/>
              <a:buChar char="•"/>
            </a:pPr>
            <a:r>
              <a:rPr lang="en-US" sz="2800" dirty="0">
                <a:latin typeface="Cambria"/>
                <a:cs typeface="Cambria"/>
              </a:rPr>
              <a:t>Making sure students have knowledge of the topic/objective of the lesson </a:t>
            </a:r>
          </a:p>
          <a:p>
            <a:pPr marL="274320" indent="-274320">
              <a:buFont typeface="Arial"/>
              <a:buChar char="•"/>
            </a:pPr>
            <a:r>
              <a:rPr lang="en-US" sz="2800" dirty="0">
                <a:latin typeface="Cambria"/>
                <a:cs typeface="Cambria"/>
              </a:rPr>
              <a:t>Providing a meaningful and purposeful context  </a:t>
            </a:r>
          </a:p>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14</a:t>
            </a:fld>
            <a:endParaRPr lang="en-US" dirty="0"/>
          </a:p>
        </p:txBody>
      </p:sp>
      <p:sp>
        <p:nvSpPr>
          <p:cNvPr id="4" name="TextBox 3"/>
          <p:cNvSpPr txBox="1"/>
          <p:nvPr/>
        </p:nvSpPr>
        <p:spPr>
          <a:xfrm>
            <a:off x="5943600" y="5867400"/>
            <a:ext cx="2672314" cy="307777"/>
          </a:xfrm>
          <a:prstGeom prst="rect">
            <a:avLst/>
          </a:prstGeom>
          <a:noFill/>
        </p:spPr>
        <p:txBody>
          <a:bodyPr wrap="none" rtlCol="0">
            <a:spAutoFit/>
          </a:bodyPr>
          <a:lstStyle/>
          <a:p>
            <a:r>
              <a:rPr lang="en-US" sz="1400">
                <a:latin typeface="Cambria"/>
                <a:cs typeface="Cambria"/>
              </a:rPr>
              <a:t>Smith and Donato, Startalk 2012</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546095" y="2070100"/>
            <a:ext cx="6071551" cy="4160520"/>
          </a:xfrm>
          <a:prstGeom prst="rect">
            <a:avLst/>
          </a:prstGeom>
          <a:noFill/>
          <a:ln w="9525">
            <a:noFill/>
            <a:miter lim="800000"/>
            <a:headEnd/>
            <a:tailEnd/>
          </a:ln>
        </p:spPr>
      </p:pic>
      <p:sp>
        <p:nvSpPr>
          <p:cNvPr id="4" name="Title 3"/>
          <p:cNvSpPr>
            <a:spLocks noGrp="1"/>
          </p:cNvSpPr>
          <p:nvPr>
            <p:ph type="title"/>
          </p:nvPr>
        </p:nvSpPr>
        <p:spPr/>
        <p:txBody>
          <a:bodyPr>
            <a:normAutofit/>
          </a:bodyPr>
          <a:lstStyle/>
          <a:p>
            <a:r>
              <a:rPr lang="en-US" sz="4000" smtClean="0"/>
              <a:t>Using the target language</a:t>
            </a:r>
          </a:p>
        </p:txBody>
      </p:sp>
      <p:sp>
        <p:nvSpPr>
          <p:cNvPr id="7" name="Cloud Callout 6"/>
          <p:cNvSpPr/>
          <p:nvPr/>
        </p:nvSpPr>
        <p:spPr>
          <a:xfrm>
            <a:off x="6617646" y="3520346"/>
            <a:ext cx="2526354" cy="1006348"/>
          </a:xfrm>
          <a:prstGeom prst="cloudCallout">
            <a:avLst>
              <a:gd name="adj1" fmla="val -56525"/>
              <a:gd name="adj2" fmla="val 142005"/>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a:solidFill>
                  <a:schemeClr val="bg1"/>
                </a:solidFill>
              </a:rPr>
              <a:t>May I speak English?</a:t>
            </a:r>
          </a:p>
        </p:txBody>
      </p:sp>
      <p:sp>
        <p:nvSpPr>
          <p:cNvPr id="6" name="Footer Placeholder 5"/>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15</a:t>
            </a:fld>
            <a:endParaRPr lang="en-US"/>
          </a:p>
        </p:txBody>
      </p:sp>
    </p:spTree>
    <p:extLst>
      <p:ext uri="{BB962C8B-B14F-4D97-AF65-F5344CB8AC3E}">
        <p14:creationId xmlns:p14="http://schemas.microsoft.com/office/powerpoint/2010/main" val="18634141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chemeClr val="tx1"/>
                </a:solidFill>
              </a:rPr>
              <a:t>When is it justifiable to use English?</a:t>
            </a:r>
            <a:endParaRPr lang="en-US" sz="4000" dirty="0">
              <a:solidFill>
                <a:schemeClr val="tx1"/>
              </a:solidFill>
            </a:endParaRPr>
          </a:p>
        </p:txBody>
      </p:sp>
      <p:sp>
        <p:nvSpPr>
          <p:cNvPr id="7" name="Content Placeholder 6"/>
          <p:cNvSpPr>
            <a:spLocks noGrp="1"/>
          </p:cNvSpPr>
          <p:nvPr>
            <p:ph sz="half" idx="2"/>
          </p:nvPr>
        </p:nvSpPr>
        <p:spPr>
          <a:xfrm>
            <a:off x="4065373" y="1690689"/>
            <a:ext cx="4449977" cy="4486274"/>
          </a:xfrm>
        </p:spPr>
        <p:txBody>
          <a:bodyPr>
            <a:normAutofit/>
          </a:bodyPr>
          <a:lstStyle/>
          <a:p>
            <a:pPr>
              <a:buClr>
                <a:schemeClr val="accent3">
                  <a:lumMod val="40000"/>
                  <a:lumOff val="60000"/>
                </a:schemeClr>
              </a:buClr>
            </a:pPr>
            <a:r>
              <a:rPr lang="en-US" dirty="0" smtClean="0"/>
              <a:t>Some interpretive comprehension tasks to check for overall comprehension of text</a:t>
            </a:r>
          </a:p>
          <a:p>
            <a:pPr>
              <a:buClr>
                <a:schemeClr val="accent3">
                  <a:lumMod val="40000"/>
                  <a:lumOff val="60000"/>
                </a:schemeClr>
              </a:buClr>
            </a:pPr>
            <a:r>
              <a:rPr lang="en-US" dirty="0" smtClean="0"/>
              <a:t>Complicated task instructions when modeling will not work</a:t>
            </a:r>
          </a:p>
          <a:p>
            <a:pPr>
              <a:buClr>
                <a:schemeClr val="accent3">
                  <a:lumMod val="40000"/>
                  <a:lumOff val="60000"/>
                </a:schemeClr>
              </a:buClr>
            </a:pPr>
            <a:r>
              <a:rPr lang="en-US" dirty="0" smtClean="0"/>
              <a:t>Brief discussions of grammar, as in the “C” phase of PACE, particularly at lower levels</a:t>
            </a:r>
          </a:p>
          <a:p>
            <a:pPr>
              <a:buClr>
                <a:schemeClr val="accent3">
                  <a:lumMod val="40000"/>
                  <a:lumOff val="60000"/>
                </a:schemeClr>
              </a:buClr>
            </a:pPr>
            <a:r>
              <a:rPr lang="en-US" dirty="0" smtClean="0"/>
              <a:t>Instructions on assessments</a:t>
            </a:r>
          </a:p>
          <a:p>
            <a:pPr>
              <a:buClr>
                <a:schemeClr val="accent3">
                  <a:lumMod val="40000"/>
                  <a:lumOff val="60000"/>
                </a:schemeClr>
              </a:buClr>
            </a:pPr>
            <a:r>
              <a:rPr lang="en-US" dirty="0" smtClean="0"/>
              <a:t>Emergency situations</a:t>
            </a:r>
            <a:endParaRPr lang="en-US" dirty="0"/>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16</a:t>
            </a:fld>
            <a:endParaRPr lang="en-US" dirty="0"/>
          </a:p>
        </p:txBody>
      </p:sp>
      <p:pic>
        <p:nvPicPr>
          <p:cNvPr id="5" name="Picture 7" descr="Screen Shot 2013-02-09 at 3.17.32 PM.png"/>
          <p:cNvPicPr>
            <a:picLocks noChangeAspect="1"/>
          </p:cNvPicPr>
          <p:nvPr/>
        </p:nvPicPr>
        <p:blipFill>
          <a:blip r:embed="rId2"/>
          <a:srcRect/>
          <a:stretch>
            <a:fillRect/>
          </a:stretch>
        </p:blipFill>
        <p:spPr bwMode="auto">
          <a:xfrm>
            <a:off x="322536" y="2563337"/>
            <a:ext cx="3602894" cy="2468880"/>
          </a:xfrm>
          <a:prstGeom prst="rect">
            <a:avLst/>
          </a:prstGeom>
          <a:noFill/>
          <a:ln w="9525">
            <a:noFill/>
            <a:miter lim="800000"/>
            <a:headEnd/>
            <a:tailEnd/>
          </a:ln>
        </p:spPr>
      </p:pic>
      <p:sp>
        <p:nvSpPr>
          <p:cNvPr id="8" name="TextBox 7"/>
          <p:cNvSpPr txBox="1"/>
          <p:nvPr/>
        </p:nvSpPr>
        <p:spPr>
          <a:xfrm>
            <a:off x="5474043" y="6176963"/>
            <a:ext cx="3477812" cy="369332"/>
          </a:xfrm>
          <a:prstGeom prst="rect">
            <a:avLst/>
          </a:prstGeom>
          <a:noFill/>
        </p:spPr>
        <p:txBody>
          <a:bodyPr wrap="none" rtlCol="0">
            <a:spAutoFit/>
          </a:bodyPr>
          <a:lstStyle/>
          <a:p>
            <a:r>
              <a:rPr lang="en-US" dirty="0" smtClean="0"/>
              <a:t>Eileen </a:t>
            </a:r>
            <a:r>
              <a:rPr lang="en-US" dirty="0" err="1" smtClean="0"/>
              <a:t>Glisan</a:t>
            </a:r>
            <a:r>
              <a:rPr lang="en-US" dirty="0" smtClean="0"/>
              <a:t>, ACTFL 2016 Webinar</a:t>
            </a:r>
            <a:endParaRPr lang="en-US" dirty="0"/>
          </a:p>
        </p:txBody>
      </p:sp>
    </p:spTree>
    <p:extLst>
      <p:ext uri="{BB962C8B-B14F-4D97-AF65-F5344CB8AC3E}">
        <p14:creationId xmlns:p14="http://schemas.microsoft.com/office/powerpoint/2010/main" val="8754740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Tree>
    <p:extLst>
      <p:ext uri="{BB962C8B-B14F-4D97-AF65-F5344CB8AC3E}">
        <p14:creationId xmlns:p14="http://schemas.microsoft.com/office/powerpoint/2010/main" val="9668184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400">
                <a:solidFill>
                  <a:schemeClr val="tx1"/>
                </a:solidFill>
              </a:rPr>
              <a:t>Personal and Public Identities: Do you see what I see? </a:t>
            </a:r>
            <a:br>
              <a:rPr lang="en-US" sz="2400">
                <a:solidFill>
                  <a:schemeClr val="tx1"/>
                </a:solidFill>
              </a:rPr>
            </a:br>
            <a:r>
              <a:rPr lang="en-US" sz="2400">
                <a:solidFill>
                  <a:schemeClr val="tx1"/>
                </a:solidFill>
              </a:rPr>
              <a:t>What determines a person’s identity? Who is the “real” me?</a:t>
            </a:r>
          </a:p>
        </p:txBody>
      </p:sp>
      <p:sp>
        <p:nvSpPr>
          <p:cNvPr id="6" name="Content Placeholder 5"/>
          <p:cNvSpPr>
            <a:spLocks noGrp="1"/>
          </p:cNvSpPr>
          <p:nvPr>
            <p:ph idx="1"/>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18</a:t>
            </a:fld>
            <a:endParaRPr lang="en-US"/>
          </a:p>
        </p:txBody>
      </p:sp>
      <p:pic>
        <p:nvPicPr>
          <p:cNvPr id="9" name="Picture 8" descr="29f52b96bdde22ecb044500256e71b22_article-1.jpg"/>
          <p:cNvPicPr>
            <a:picLocks noChangeAspect="1"/>
          </p:cNvPicPr>
          <p:nvPr/>
        </p:nvPicPr>
        <p:blipFill>
          <a:blip r:embed="rId2"/>
          <a:stretch>
            <a:fillRect/>
          </a:stretch>
        </p:blipFill>
        <p:spPr>
          <a:xfrm>
            <a:off x="636817" y="1638300"/>
            <a:ext cx="8001000" cy="4495800"/>
          </a:xfrm>
          <a:prstGeom prst="rect">
            <a:avLst/>
          </a:prstGeom>
        </p:spPr>
      </p:pic>
      <p:sp>
        <p:nvSpPr>
          <p:cNvPr id="10" name="TextBox 9"/>
          <p:cNvSpPr txBox="1"/>
          <p:nvPr/>
        </p:nvSpPr>
        <p:spPr>
          <a:xfrm>
            <a:off x="1651000" y="6286928"/>
            <a:ext cx="7193070" cy="523220"/>
          </a:xfrm>
          <a:prstGeom prst="rect">
            <a:avLst/>
          </a:prstGeom>
          <a:noFill/>
        </p:spPr>
        <p:txBody>
          <a:bodyPr wrap="none" rtlCol="0">
            <a:spAutoFit/>
          </a:bodyPr>
          <a:lstStyle/>
          <a:p>
            <a:r>
              <a:rPr lang="en-US" sz="1400"/>
              <a:t>http://actualidad.rt.com/sociedad/view/118840-selfie-peligroso-telefono-foto-video-toros</a:t>
            </a:r>
          </a:p>
          <a:p>
            <a:endParaRPr lang="en-US" sz="1400"/>
          </a:p>
        </p:txBody>
      </p:sp>
    </p:spTree>
    <p:extLst>
      <p:ext uri="{BB962C8B-B14F-4D97-AF65-F5344CB8AC3E}">
        <p14:creationId xmlns:p14="http://schemas.microsoft.com/office/powerpoint/2010/main" val="4066696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accent4">
                    <a:lumMod val="40000"/>
                    <a:lumOff val="60000"/>
                  </a:schemeClr>
                </a:solidFill>
              </a:rPr>
              <a:t>Before Reading: Prediction</a:t>
            </a:r>
          </a:p>
        </p:txBody>
      </p:sp>
      <p:sp>
        <p:nvSpPr>
          <p:cNvPr id="3" name="Footer Placeholder 2"/>
          <p:cNvSpPr>
            <a:spLocks noGrp="1"/>
          </p:cNvSpPr>
          <p:nvPr>
            <p:ph type="ftr" sz="quarter" idx="11"/>
          </p:nvPr>
        </p:nvSpPr>
        <p:spPr/>
        <p:txBody>
          <a:bodyPr/>
          <a:lstStyle/>
          <a:p>
            <a:r>
              <a:rPr lang="en-US"/>
              <a:t>Laura Terrill</a:t>
            </a: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141750" y="2349500"/>
            <a:ext cx="5008100" cy="2761488"/>
          </a:xfrm>
        </p:spPr>
      </p:pic>
      <p:sp>
        <p:nvSpPr>
          <p:cNvPr id="7" name="Content Placeholder 6"/>
          <p:cNvSpPr>
            <a:spLocks noGrp="1"/>
          </p:cNvSpPr>
          <p:nvPr>
            <p:ph sz="quarter" idx="4294967295"/>
          </p:nvPr>
        </p:nvSpPr>
        <p:spPr>
          <a:xfrm>
            <a:off x="5226050" y="1589088"/>
            <a:ext cx="3917950" cy="4841875"/>
          </a:xfrm>
        </p:spPr>
        <p:txBody>
          <a:bodyPr>
            <a:normAutofit lnSpcReduction="10000"/>
          </a:bodyPr>
          <a:lstStyle/>
          <a:p>
            <a:pPr marL="457200" indent="-457200"/>
            <a:r>
              <a:rPr lang="en-US" sz="2400"/>
              <a:t>Students write: </a:t>
            </a:r>
          </a:p>
          <a:p>
            <a:pPr marL="1051560" lvl="2" indent="-457200"/>
            <a:r>
              <a:rPr lang="en-US" sz="2162"/>
              <a:t>headline</a:t>
            </a:r>
          </a:p>
          <a:p>
            <a:pPr marL="1051560" lvl="2" indent="-457200"/>
            <a:r>
              <a:rPr lang="en-US" sz="2162"/>
              <a:t>photo caption</a:t>
            </a:r>
          </a:p>
          <a:p>
            <a:pPr marL="1051560" lvl="2" indent="-457200"/>
            <a:r>
              <a:rPr lang="en-US" sz="2162"/>
              <a:t>first paragraph or lines of article</a:t>
            </a:r>
          </a:p>
          <a:p>
            <a:pPr marL="457200" indent="-457200"/>
            <a:r>
              <a:rPr lang="en-US" sz="2400"/>
              <a:t>Students then share what they have written with other students/groups. Students predict which version is most likely. </a:t>
            </a:r>
          </a:p>
          <a:p>
            <a:pPr marL="457200" indent="-457200"/>
            <a:r>
              <a:rPr lang="en-US" sz="2400"/>
              <a:t>Students read the actual article and compare. </a:t>
            </a:r>
          </a:p>
          <a:p>
            <a:pPr marL="457200" indent="-457200"/>
            <a:r>
              <a:rPr lang="en-US" sz="2400"/>
              <a:t>They add useful vocabulary to personal vocabulary. </a:t>
            </a:r>
          </a:p>
          <a:p>
            <a:endParaRPr lang="en-US" sz="2400"/>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19</a:t>
            </a:fld>
            <a:endParaRPr lang="en-US"/>
          </a:p>
        </p:txBody>
      </p:sp>
    </p:spTree>
    <p:extLst>
      <p:ext uri="{BB962C8B-B14F-4D97-AF65-F5344CB8AC3E}">
        <p14:creationId xmlns:p14="http://schemas.microsoft.com/office/powerpoint/2010/main" val="16039940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Workshop Goals:</a:t>
            </a:r>
            <a:endParaRPr lang="en-US" dirty="0">
              <a:solidFill>
                <a:schemeClr val="tx1"/>
              </a:solidFill>
            </a:endParaRPr>
          </a:p>
        </p:txBody>
      </p:sp>
      <p:sp>
        <p:nvSpPr>
          <p:cNvPr id="3" name="Content Placeholder 2"/>
          <p:cNvSpPr>
            <a:spLocks noGrp="1"/>
          </p:cNvSpPr>
          <p:nvPr>
            <p:ph idx="1"/>
          </p:nvPr>
        </p:nvSpPr>
        <p:spPr>
          <a:xfrm>
            <a:off x="2547179" y="2122461"/>
            <a:ext cx="6074308" cy="3898330"/>
          </a:xfrm>
        </p:spPr>
        <p:txBody>
          <a:bodyPr>
            <a:normAutofit/>
          </a:bodyPr>
          <a:lstStyle/>
          <a:p>
            <a:pPr>
              <a:spcBef>
                <a:spcPts val="1200"/>
              </a:spcBef>
              <a:spcAft>
                <a:spcPts val="1200"/>
              </a:spcAft>
              <a:buFont typeface="Wingdings" charset="2"/>
              <a:buChar char="ü"/>
            </a:pPr>
            <a:r>
              <a:rPr lang="en-US" sz="2800"/>
              <a:t>Commit to 90% + use of target language</a:t>
            </a:r>
          </a:p>
          <a:p>
            <a:pPr>
              <a:spcBef>
                <a:spcPts val="1200"/>
              </a:spcBef>
              <a:spcAft>
                <a:spcPts val="1200"/>
              </a:spcAft>
              <a:buFont typeface="Wingdings" charset="2"/>
              <a:buChar char="ü"/>
            </a:pPr>
            <a:r>
              <a:rPr lang="en-US" sz="2800" dirty="0"/>
              <a:t>Experience strategies that scaffold the interpersonal mode</a:t>
            </a:r>
          </a:p>
          <a:p>
            <a:pPr>
              <a:buSzPct val="80000"/>
              <a:buFont typeface="Wingdings" charset="2"/>
              <a:buChar char="ü"/>
            </a:pPr>
            <a:r>
              <a:rPr lang="en-US" sz="2800"/>
              <a:t>Address interpersonal assessment</a:t>
            </a:r>
          </a:p>
        </p:txBody>
      </p:sp>
      <p:sp>
        <p:nvSpPr>
          <p:cNvPr id="6" name="Footer Placeholder 5"/>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514976">
            <a:off x="-159334" y="3098278"/>
            <a:ext cx="2317141" cy="230684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795" y="1675849"/>
            <a:ext cx="1252883" cy="125288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814055">
            <a:off x="372795" y="5257520"/>
            <a:ext cx="1252883" cy="1252883"/>
          </a:xfrm>
          <a:prstGeom prst="rect">
            <a:avLst/>
          </a:prstGeom>
        </p:spPr>
      </p:pic>
    </p:spTree>
    <p:extLst>
      <p:ext uri="{BB962C8B-B14F-4D97-AF65-F5344CB8AC3E}">
        <p14:creationId xmlns:p14="http://schemas.microsoft.com/office/powerpoint/2010/main" val="1675576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During </a:t>
            </a:r>
            <a:r>
              <a:rPr lang="en-US">
                <a:solidFill>
                  <a:schemeClr val="accent4">
                    <a:lumMod val="40000"/>
                    <a:lumOff val="60000"/>
                  </a:schemeClr>
                </a:solidFill>
              </a:rPr>
              <a:t>reading</a:t>
            </a:r>
          </a:p>
        </p:txBody>
      </p:sp>
      <p:sp>
        <p:nvSpPr>
          <p:cNvPr id="3" name="Footer Placeholder 2"/>
          <p:cNvSpPr>
            <a:spLocks noGrp="1"/>
          </p:cNvSpPr>
          <p:nvPr>
            <p:ph type="ftr" sz="quarter" idx="11"/>
          </p:nvPr>
        </p:nvSpPr>
        <p:spPr/>
        <p:txBody>
          <a:bodyPr/>
          <a:lstStyle/>
          <a:p>
            <a:r>
              <a:rPr lang="en-US"/>
              <a:t>Laura Terrill</a:t>
            </a: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383762" y="1778000"/>
            <a:ext cx="4842288" cy="2670048"/>
          </a:xfrm>
        </p:spPr>
      </p:pic>
      <p:sp>
        <p:nvSpPr>
          <p:cNvPr id="7" name="Content Placeholder 6"/>
          <p:cNvSpPr>
            <a:spLocks noGrp="1"/>
          </p:cNvSpPr>
          <p:nvPr>
            <p:ph sz="quarter" idx="4294967295"/>
          </p:nvPr>
        </p:nvSpPr>
        <p:spPr>
          <a:xfrm>
            <a:off x="5226050" y="1589088"/>
            <a:ext cx="3917950" cy="4841875"/>
          </a:xfrm>
        </p:spPr>
        <p:txBody>
          <a:bodyPr>
            <a:normAutofit/>
          </a:bodyPr>
          <a:lstStyle/>
          <a:p>
            <a:pPr marL="457200" indent="-457200"/>
            <a:r>
              <a:rPr lang="en-US" sz="2400"/>
              <a:t>Students read the actual article and compare to their versions. </a:t>
            </a:r>
          </a:p>
          <a:p>
            <a:pPr marL="457200" indent="-457200"/>
            <a:r>
              <a:rPr lang="en-US" sz="2400"/>
              <a:t>They work with ACTIVE strategies as they read. </a:t>
            </a:r>
          </a:p>
          <a:p>
            <a:pPr marL="457200" indent="-457200"/>
            <a:r>
              <a:rPr lang="en-US" sz="2400"/>
              <a:t>They add useful vocabulary to personal vocabulary. </a:t>
            </a:r>
          </a:p>
          <a:p>
            <a:endParaRPr lang="en-US" sz="2400"/>
          </a:p>
        </p:txBody>
      </p:sp>
      <p:sp>
        <p:nvSpPr>
          <p:cNvPr id="9" name="TextBox 8"/>
          <p:cNvSpPr txBox="1"/>
          <p:nvPr/>
        </p:nvSpPr>
        <p:spPr>
          <a:xfrm>
            <a:off x="609600" y="5146936"/>
            <a:ext cx="7912100"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400" b="1">
                <a:solidFill>
                  <a:schemeClr val="tx1"/>
                </a:solidFill>
              </a:rPr>
              <a:t>ACTIVE</a:t>
            </a:r>
          </a:p>
          <a:p>
            <a:pPr algn="ctr"/>
            <a:r>
              <a:rPr lang="en-US"/>
              <a:t>Ask questions, make connections, track down most important words or ideas, </a:t>
            </a:r>
          </a:p>
          <a:p>
            <a:pPr algn="ctr"/>
            <a:r>
              <a:rPr lang="en-US"/>
              <a:t>make inferences, visualize, extend their learning</a:t>
            </a: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20</a:t>
            </a:fld>
            <a:endParaRPr lang="en-US"/>
          </a:p>
        </p:txBody>
      </p:sp>
    </p:spTree>
    <p:extLst>
      <p:ext uri="{BB962C8B-B14F-4D97-AF65-F5344CB8AC3E}">
        <p14:creationId xmlns:p14="http://schemas.microsoft.com/office/powerpoint/2010/main" val="9659288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995" y="365126"/>
            <a:ext cx="7886700" cy="1325563"/>
          </a:xfrm>
        </p:spPr>
        <p:txBody>
          <a:bodyPr/>
          <a:lstStyle/>
          <a:p>
            <a:r>
              <a:rPr lang="en-US">
                <a:solidFill>
                  <a:schemeClr val="accent4">
                    <a:lumMod val="40000"/>
                    <a:lumOff val="60000"/>
                  </a:schemeClr>
                </a:solidFill>
              </a:rPr>
              <a:t>Extend to other modes</a:t>
            </a:r>
          </a:p>
        </p:txBody>
      </p:sp>
      <p:sp>
        <p:nvSpPr>
          <p:cNvPr id="3" name="Footer Placeholder 2"/>
          <p:cNvSpPr>
            <a:spLocks noGrp="1"/>
          </p:cNvSpPr>
          <p:nvPr>
            <p:ph type="ftr" sz="quarter" idx="11"/>
          </p:nvPr>
        </p:nvSpPr>
        <p:spPr/>
        <p:txBody>
          <a:bodyPr/>
          <a:lstStyle/>
          <a:p>
            <a:r>
              <a:rPr lang="en-US"/>
              <a:t>Laura Terrill</a:t>
            </a:r>
          </a:p>
        </p:txBody>
      </p:sp>
      <p:sp>
        <p:nvSpPr>
          <p:cNvPr id="18" name="Content Placeholder 17"/>
          <p:cNvSpPr>
            <a:spLocks noGrp="1"/>
          </p:cNvSpPr>
          <p:nvPr>
            <p:ph sz="quarter" idx="1"/>
          </p:nvPr>
        </p:nvSpPr>
        <p:spPr>
          <a:xfrm>
            <a:off x="584200" y="2755900"/>
            <a:ext cx="3552952" cy="4648200"/>
          </a:xfrm>
        </p:spPr>
        <p:txBody>
          <a:bodyPr>
            <a:normAutofit/>
          </a:bodyPr>
          <a:lstStyle/>
          <a:p>
            <a:r>
              <a:rPr lang="en-US" sz="2400"/>
              <a:t>Role play an interview with this young man. </a:t>
            </a:r>
          </a:p>
          <a:p>
            <a:r>
              <a:rPr lang="en-US" sz="2400"/>
              <a:t>Share your opinions about the actions of this person. Talk over the “dangerous” things you have done. </a:t>
            </a:r>
          </a:p>
        </p:txBody>
      </p:sp>
      <p:sp>
        <p:nvSpPr>
          <p:cNvPr id="20" name="Content Placeholder 19"/>
          <p:cNvSpPr>
            <a:spLocks noGrp="1"/>
          </p:cNvSpPr>
          <p:nvPr>
            <p:ph sz="quarter" idx="4294967295"/>
          </p:nvPr>
        </p:nvSpPr>
        <p:spPr>
          <a:xfrm>
            <a:off x="5029200" y="2755900"/>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buNone/>
            </a:pPr>
            <a:r>
              <a:rPr lang="en-US" sz="2800"/>
              <a:t>Presentational</a:t>
            </a:r>
          </a:p>
        </p:txBody>
      </p:sp>
      <p:pic>
        <p:nvPicPr>
          <p:cNvPr id="11" name="Picture 10" descr="29f52b96bdde22ecb044500256e71b22_article-1.jpg"/>
          <p:cNvPicPr>
            <a:picLocks noChangeAspect="1"/>
          </p:cNvPicPr>
          <p:nvPr/>
        </p:nvPicPr>
        <p:blipFill>
          <a:blip r:embed="rId2"/>
          <a:stretch>
            <a:fillRect/>
          </a:stretch>
        </p:blipFill>
        <p:spPr>
          <a:xfrm>
            <a:off x="6176673" y="122936"/>
            <a:ext cx="2798999" cy="1572768"/>
          </a:xfrm>
          <a:prstGeom prst="rect">
            <a:avLst/>
          </a:prstGeom>
        </p:spPr>
      </p:pic>
      <p:sp>
        <p:nvSpPr>
          <p:cNvPr id="9" name="Slide Number Placeholder 8"/>
          <p:cNvSpPr>
            <a:spLocks noGrp="1"/>
          </p:cNvSpPr>
          <p:nvPr>
            <p:ph type="sldNum" sz="quarter" idx="12"/>
          </p:nvPr>
        </p:nvSpPr>
        <p:spPr/>
        <p:txBody>
          <a:bodyPr>
            <a:normAutofit/>
          </a:bodyPr>
          <a:lstStyle/>
          <a:p>
            <a:fld id="{74C2F60E-34D8-DD42-93FD-7BD7AE432328}" type="slidenum">
              <a:rPr lang="en-US"/>
              <a:pPr/>
              <a:t>21</a:t>
            </a:fld>
            <a:endParaRPr lang="en-US"/>
          </a:p>
        </p:txBody>
      </p:sp>
    </p:spTree>
    <p:extLst>
      <p:ext uri="{BB962C8B-B14F-4D97-AF65-F5344CB8AC3E}">
        <p14:creationId xmlns:p14="http://schemas.microsoft.com/office/powerpoint/2010/main" val="16097840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Interpersonal Mode</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22</a:t>
            </a:fld>
            <a:endParaRPr lang="en-US"/>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rcRect l="-40678" r="-40678"/>
          <a:stretch>
            <a:fillRect/>
          </a:stretch>
        </p:blipFill>
        <p:spPr>
          <a:xfrm>
            <a:off x="4123406" y="2482501"/>
            <a:ext cx="6287792" cy="3467100"/>
          </a:xfrm>
        </p:spPr>
      </p:pic>
      <p:pic>
        <p:nvPicPr>
          <p:cNvPr id="8" name="Picture 7"/>
          <p:cNvPicPr>
            <a:picLocks/>
          </p:cNvPicPr>
          <p:nvPr/>
        </p:nvPicPr>
        <p:blipFill>
          <a:blip r:embed="rId3">
            <a:extLst>
              <a:ext uri="{28A0092B-C50C-407E-A947-70E740481C1C}">
                <a14:useLocalDpi xmlns:a14="http://schemas.microsoft.com/office/drawing/2010/main" val="0"/>
              </a:ext>
            </a:extLst>
          </a:blip>
          <a:stretch>
            <a:fillRect/>
          </a:stretch>
        </p:blipFill>
        <p:spPr>
          <a:xfrm>
            <a:off x="3229547" y="2625376"/>
            <a:ext cx="1956816" cy="1590675"/>
          </a:xfrm>
          <a:prstGeom prst="rect">
            <a:avLst/>
          </a:prstGeom>
        </p:spPr>
      </p:pic>
      <p:pic>
        <p:nvPicPr>
          <p:cNvPr id="9" name="Picture 8"/>
          <p:cNvPicPr>
            <a:picLocks/>
          </p:cNvPicPr>
          <p:nvPr/>
        </p:nvPicPr>
        <p:blipFill>
          <a:blip r:embed="rId4">
            <a:extLst>
              <a:ext uri="{28A0092B-C50C-407E-A947-70E740481C1C}">
                <a14:useLocalDpi xmlns:a14="http://schemas.microsoft.com/office/drawing/2010/main" val="0"/>
              </a:ext>
            </a:extLst>
          </a:blip>
          <a:stretch>
            <a:fillRect/>
          </a:stretch>
        </p:blipFill>
        <p:spPr>
          <a:xfrm>
            <a:off x="1129952" y="3336925"/>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5514" y="4675200"/>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7569" y="4790712"/>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Tree>
    <p:extLst>
      <p:ext uri="{BB962C8B-B14F-4D97-AF65-F5344CB8AC3E}">
        <p14:creationId xmlns:p14="http://schemas.microsoft.com/office/powerpoint/2010/main" val="4242545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solidFill>
                  <a:schemeClr val="tx1"/>
                </a:solidFill>
              </a:rPr>
              <a:t>Interpersonal Communication….</a:t>
            </a:r>
          </a:p>
        </p:txBody>
      </p:sp>
      <p:graphicFrame>
        <p:nvGraphicFramePr>
          <p:cNvPr id="4" name="Table 3"/>
          <p:cNvGraphicFramePr>
            <a:graphicFrameLocks noGrp="1"/>
          </p:cNvGraphicFramePr>
          <p:nvPr>
            <p:extLst>
              <p:ext uri="{D42A27DB-BD31-4B8C-83A1-F6EECF244321}">
                <p14:modId xmlns:p14="http://schemas.microsoft.com/office/powerpoint/2010/main" val="337688838"/>
              </p:ext>
            </p:extLst>
          </p:nvPr>
        </p:nvGraphicFramePr>
        <p:xfrm>
          <a:off x="457200" y="1712364"/>
          <a:ext cx="8229600" cy="4668849"/>
        </p:xfrm>
        <a:graphic>
          <a:graphicData uri="http://schemas.openxmlformats.org/drawingml/2006/table">
            <a:tbl>
              <a:tblPr firstRow="1" bandRow="1">
                <a:tableStyleId>{5C22544A-7EE6-4342-B048-85BDC9FD1C3A}</a:tableStyleId>
              </a:tblPr>
              <a:tblGrid>
                <a:gridCol w="4114800"/>
                <a:gridCol w="4114800"/>
              </a:tblGrid>
              <a:tr h="549122">
                <a:tc>
                  <a:txBody>
                    <a:bodyPr/>
                    <a:lstStyle/>
                    <a:p>
                      <a:pPr algn="ctr"/>
                      <a:r>
                        <a:rPr lang="en-US" sz="3200"/>
                        <a:t>is not</a:t>
                      </a:r>
                      <a:endParaRPr lang="en-US" sz="3200" b="0">
                        <a:solidFill>
                          <a:srgbClr val="FF0000"/>
                        </a:solidFill>
                      </a:endParaRPr>
                    </a:p>
                  </a:txBody>
                  <a:tcPr anchor="ctr"/>
                </a:tc>
                <a:tc>
                  <a:txBody>
                    <a:bodyPr/>
                    <a:lstStyle/>
                    <a:p>
                      <a:pPr algn="ctr"/>
                      <a:r>
                        <a:rPr lang="en-US" sz="3200"/>
                        <a:t>is</a:t>
                      </a:r>
                      <a:endParaRPr lang="en-US" sz="3200" b="0">
                        <a:solidFill>
                          <a:srgbClr val="FF0000"/>
                        </a:solidFill>
                      </a:endParaRP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6" name="Footer Placeholder 5"/>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23</a:t>
            </a:fld>
            <a:endParaRPr lang="en-US"/>
          </a:p>
        </p:txBody>
      </p:sp>
    </p:spTree>
    <p:extLst>
      <p:ext uri="{BB962C8B-B14F-4D97-AF65-F5344CB8AC3E}">
        <p14:creationId xmlns:p14="http://schemas.microsoft.com/office/powerpoint/2010/main" val="800524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ChangeAspect="1"/>
          </p:cNvPicPr>
          <p:nvPr/>
        </p:nvPicPr>
        <p:blipFill>
          <a:blip r:embed="rId3"/>
          <a:srcRect/>
          <a:stretch>
            <a:fillRect/>
          </a:stretch>
        </p:blipFill>
        <p:spPr bwMode="auto">
          <a:xfrm>
            <a:off x="426299" y="1747258"/>
            <a:ext cx="4606023" cy="3694176"/>
          </a:xfrm>
          <a:prstGeom prst="rect">
            <a:avLst/>
          </a:prstGeom>
          <a:noFill/>
          <a:ln w="9525">
            <a:noFill/>
            <a:miter lim="800000"/>
            <a:headEnd/>
            <a:tailEnd/>
          </a:ln>
        </p:spPr>
      </p:pic>
      <p:sp>
        <p:nvSpPr>
          <p:cNvPr id="7" name="TextBox 6"/>
          <p:cNvSpPr txBox="1"/>
          <p:nvPr/>
        </p:nvSpPr>
        <p:spPr>
          <a:xfrm>
            <a:off x="5283200" y="2133600"/>
            <a:ext cx="3556001" cy="2308324"/>
          </a:xfrm>
          <a:prstGeom prst="rect">
            <a:avLst/>
          </a:prstGeom>
          <a:noFill/>
        </p:spPr>
        <p:txBody>
          <a:bodyPr wrap="square" rtlCol="0">
            <a:spAutoFit/>
          </a:bodyPr>
          <a:lstStyle/>
          <a:p>
            <a:pPr algn="ctr"/>
            <a:r>
              <a:rPr lang="en-US" sz="3600">
                <a:solidFill>
                  <a:srgbClr val="FFFFFF"/>
                </a:solidFill>
              </a:rPr>
              <a:t>What is your definition of meaningful communication? </a:t>
            </a:r>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5003706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3641725" y="2255577"/>
            <a:ext cx="1931400" cy="3739485"/>
          </a:xfrm>
          <a:prstGeom prst="rect">
            <a:avLst/>
          </a:prstGeom>
          <a:noFill/>
          <a:ln w="9525">
            <a:noFill/>
            <a:miter lim="800000"/>
            <a:headEnd/>
            <a:tailEnd/>
          </a:ln>
        </p:spPr>
        <p:txBody>
          <a:bodyPr wrap="square">
            <a:prstTxWarp prst="textNoShape">
              <a:avLst/>
            </a:prstTxWarp>
            <a:spAutoFit/>
          </a:bodyPr>
          <a:lstStyle/>
          <a:p>
            <a:pPr algn="ctr">
              <a:lnSpc>
                <a:spcPct val="110000"/>
              </a:lnSpc>
            </a:pPr>
            <a:r>
              <a:rPr lang="en-US" sz="3600">
                <a:solidFill>
                  <a:schemeClr val="tx1">
                    <a:lumMod val="95000"/>
                  </a:schemeClr>
                </a:solidFill>
              </a:rPr>
              <a:t>head</a:t>
            </a:r>
          </a:p>
          <a:p>
            <a:pPr algn="ctr">
              <a:lnSpc>
                <a:spcPct val="110000"/>
              </a:lnSpc>
            </a:pPr>
            <a:r>
              <a:rPr lang="en-US" sz="3600">
                <a:solidFill>
                  <a:schemeClr val="tx1">
                    <a:lumMod val="95000"/>
                  </a:schemeClr>
                </a:solidFill>
              </a:rPr>
              <a:t>foot</a:t>
            </a:r>
          </a:p>
          <a:p>
            <a:pPr algn="ctr">
              <a:lnSpc>
                <a:spcPct val="110000"/>
              </a:lnSpc>
            </a:pPr>
            <a:r>
              <a:rPr lang="en-US" sz="3600">
                <a:solidFill>
                  <a:schemeClr val="tx1">
                    <a:lumMod val="95000"/>
                  </a:schemeClr>
                </a:solidFill>
              </a:rPr>
              <a:t>hand</a:t>
            </a:r>
          </a:p>
          <a:p>
            <a:pPr algn="ctr">
              <a:lnSpc>
                <a:spcPct val="110000"/>
              </a:lnSpc>
            </a:pPr>
            <a:r>
              <a:rPr lang="en-US" sz="3600">
                <a:solidFill>
                  <a:schemeClr val="tx1">
                    <a:lumMod val="95000"/>
                  </a:schemeClr>
                </a:solidFill>
              </a:rPr>
              <a:t>stomach</a:t>
            </a:r>
          </a:p>
          <a:p>
            <a:pPr algn="ctr">
              <a:lnSpc>
                <a:spcPct val="110000"/>
              </a:lnSpc>
            </a:pPr>
            <a:r>
              <a:rPr lang="en-US" sz="3600">
                <a:solidFill>
                  <a:schemeClr val="tx1">
                    <a:lumMod val="95000"/>
                  </a:schemeClr>
                </a:solidFill>
              </a:rPr>
              <a:t>eyes</a:t>
            </a:r>
          </a:p>
          <a:p>
            <a:pPr algn="ctr">
              <a:lnSpc>
                <a:spcPct val="110000"/>
              </a:lnSpc>
            </a:pPr>
            <a:endParaRPr lang="en-US" sz="3600">
              <a:solidFill>
                <a:schemeClr val="tx2"/>
              </a:solidFill>
            </a:endParaRPr>
          </a:p>
        </p:txBody>
      </p:sp>
      <p:sp>
        <p:nvSpPr>
          <p:cNvPr id="5" name="Title 4"/>
          <p:cNvSpPr>
            <a:spLocks noGrp="1"/>
          </p:cNvSpPr>
          <p:nvPr>
            <p:ph type="title"/>
          </p:nvPr>
        </p:nvSpPr>
        <p:spPr/>
        <p:txBody>
          <a:bodyPr>
            <a:noAutofit/>
          </a:bodyPr>
          <a:lstStyle/>
          <a:p>
            <a:r>
              <a:rPr lang="en-US" sz="2800">
                <a:solidFill>
                  <a:schemeClr val="accent3">
                    <a:lumMod val="40000"/>
                    <a:lumOff val="60000"/>
                  </a:schemeClr>
                </a:solidFill>
              </a:rPr>
              <a:t>Have a conversation using the following words. </a:t>
            </a:r>
          </a:p>
        </p:txBody>
      </p:sp>
      <p:sp>
        <p:nvSpPr>
          <p:cNvPr id="4" name="Footer Placeholder 3"/>
          <p:cNvSpPr>
            <a:spLocks noGrp="1"/>
          </p:cNvSpPr>
          <p:nvPr>
            <p:ph type="ftr" sz="quarter" idx="11"/>
          </p:nvPr>
        </p:nvSpPr>
        <p:spPr/>
        <p:txBody>
          <a:bodyPr/>
          <a:lstStyle/>
          <a:p>
            <a:r>
              <a:rPr lang="en-US"/>
              <a:t>Laura Terrill</a:t>
            </a:r>
          </a:p>
        </p:txBody>
      </p:sp>
      <p:sp>
        <p:nvSpPr>
          <p:cNvPr id="6" name="Text Box 2"/>
          <p:cNvSpPr txBox="1">
            <a:spLocks noChangeArrowheads="1"/>
          </p:cNvSpPr>
          <p:nvPr/>
        </p:nvSpPr>
        <p:spPr bwMode="auto">
          <a:xfrm>
            <a:off x="6258432" y="2255577"/>
            <a:ext cx="1931400" cy="3130087"/>
          </a:xfrm>
          <a:prstGeom prst="rect">
            <a:avLst/>
          </a:prstGeom>
          <a:noFill/>
          <a:ln w="9525">
            <a:noFill/>
            <a:miter lim="800000"/>
            <a:headEnd/>
            <a:tailEnd/>
          </a:ln>
        </p:spPr>
        <p:txBody>
          <a:bodyPr wrap="square">
            <a:prstTxWarp prst="textNoShape">
              <a:avLst/>
            </a:prstTxWarp>
            <a:spAutoFit/>
          </a:bodyPr>
          <a:lstStyle/>
          <a:p>
            <a:pPr algn="ctr">
              <a:lnSpc>
                <a:spcPct val="110000"/>
              </a:lnSpc>
            </a:pPr>
            <a:r>
              <a:rPr lang="en-US" sz="3600">
                <a:solidFill>
                  <a:schemeClr val="tx1">
                    <a:lumMod val="95000"/>
                  </a:schemeClr>
                </a:solidFill>
              </a:rPr>
              <a:t>nose</a:t>
            </a:r>
          </a:p>
          <a:p>
            <a:pPr algn="ctr">
              <a:lnSpc>
                <a:spcPct val="110000"/>
              </a:lnSpc>
            </a:pPr>
            <a:r>
              <a:rPr lang="en-US" sz="3600">
                <a:solidFill>
                  <a:schemeClr val="tx1">
                    <a:lumMod val="95000"/>
                  </a:schemeClr>
                </a:solidFill>
              </a:rPr>
              <a:t>ears</a:t>
            </a:r>
          </a:p>
          <a:p>
            <a:pPr algn="ctr">
              <a:lnSpc>
                <a:spcPct val="110000"/>
              </a:lnSpc>
            </a:pPr>
            <a:r>
              <a:rPr lang="en-US" sz="3600">
                <a:solidFill>
                  <a:schemeClr val="tx1">
                    <a:lumMod val="95000"/>
                  </a:schemeClr>
                </a:solidFill>
              </a:rPr>
              <a:t>mouth</a:t>
            </a:r>
          </a:p>
          <a:p>
            <a:pPr algn="ctr">
              <a:lnSpc>
                <a:spcPct val="110000"/>
              </a:lnSpc>
            </a:pPr>
            <a:r>
              <a:rPr lang="en-US" sz="3600">
                <a:solidFill>
                  <a:schemeClr val="tx1">
                    <a:lumMod val="95000"/>
                  </a:schemeClr>
                </a:solidFill>
              </a:rPr>
              <a:t>knee</a:t>
            </a:r>
          </a:p>
          <a:p>
            <a:pPr algn="ctr">
              <a:lnSpc>
                <a:spcPct val="110000"/>
              </a:lnSpc>
            </a:pPr>
            <a:r>
              <a:rPr lang="en-US" sz="3600">
                <a:solidFill>
                  <a:schemeClr val="tx1">
                    <a:lumMod val="95000"/>
                  </a:schemeClr>
                </a:solidFill>
              </a:rPr>
              <a:t>hair</a:t>
            </a:r>
          </a:p>
        </p:txBody>
      </p:sp>
      <p:pic>
        <p:nvPicPr>
          <p:cNvPr id="7" name="Picture 6" descr="images.jpeg"/>
          <p:cNvPicPr>
            <a:picLocks noChangeAspect="1"/>
          </p:cNvPicPr>
          <p:nvPr/>
        </p:nvPicPr>
        <p:blipFill>
          <a:blip r:embed="rId3"/>
          <a:stretch>
            <a:fillRect/>
          </a:stretch>
        </p:blipFill>
        <p:spPr>
          <a:xfrm>
            <a:off x="384520" y="2089150"/>
            <a:ext cx="2559408" cy="3776472"/>
          </a:xfrm>
          <a:prstGeom prst="rect">
            <a:avLst/>
          </a:prstGeom>
        </p:spPr>
      </p:pic>
    </p:spTree>
    <p:extLst>
      <p:ext uri="{BB962C8B-B14F-4D97-AF65-F5344CB8AC3E}">
        <p14:creationId xmlns:p14="http://schemas.microsoft.com/office/powerpoint/2010/main" val="1922146996"/>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TextBox 3"/>
          <p:cNvSpPr txBox="1">
            <a:spLocks noChangeArrowheads="1"/>
          </p:cNvSpPr>
          <p:nvPr/>
        </p:nvSpPr>
        <p:spPr bwMode="auto">
          <a:xfrm>
            <a:off x="4287794" y="2024724"/>
            <a:ext cx="4601862" cy="4154984"/>
          </a:xfrm>
          <a:prstGeom prst="rect">
            <a:avLst/>
          </a:prstGeom>
          <a:noFill/>
          <a:ln w="9525">
            <a:noFill/>
            <a:miter lim="800000"/>
            <a:headEnd/>
            <a:tailEnd/>
          </a:ln>
        </p:spPr>
        <p:txBody>
          <a:bodyPr wrap="square">
            <a:prstTxWarp prst="textNoShape">
              <a:avLst/>
            </a:prstTxWarp>
            <a:spAutoFit/>
          </a:bodyPr>
          <a:lstStyle/>
          <a:p>
            <a:r>
              <a:rPr lang="en-US" sz="2400"/>
              <a:t>Ask and answer questions as you compare your school schedule with the schedule of another person. Identify similarities and differences. Consider:</a:t>
            </a:r>
          </a:p>
          <a:p>
            <a:pPr marL="800100" lvl="1" indent="-342900">
              <a:buFont typeface="Arial" charset="0"/>
              <a:buChar char="•"/>
            </a:pPr>
            <a:r>
              <a:rPr lang="en-US" sz="2400"/>
              <a:t>yearly and daily schedules</a:t>
            </a:r>
          </a:p>
          <a:p>
            <a:pPr marL="800100" lvl="1" indent="-342900">
              <a:buFont typeface="Arial" charset="0"/>
              <a:buChar char="•"/>
            </a:pPr>
            <a:r>
              <a:rPr lang="en-US" sz="2400"/>
              <a:t>vacations</a:t>
            </a:r>
          </a:p>
          <a:p>
            <a:pPr marL="800100" lvl="1" indent="-342900">
              <a:buFont typeface="Arial" charset="0"/>
              <a:buChar char="•"/>
            </a:pPr>
            <a:r>
              <a:rPr lang="en-US" sz="2400"/>
              <a:t>types of classes</a:t>
            </a:r>
          </a:p>
          <a:p>
            <a:pPr marL="800100" lvl="1" indent="-342900">
              <a:buFont typeface="Arial" charset="0"/>
              <a:buChar char="•"/>
            </a:pPr>
            <a:r>
              <a:rPr lang="en-US" sz="2400"/>
              <a:t>school lunches</a:t>
            </a:r>
          </a:p>
          <a:p>
            <a:pPr marL="800100" lvl="1" indent="-342900">
              <a:buFont typeface="Arial" charset="0"/>
              <a:buChar char="•"/>
            </a:pPr>
            <a:r>
              <a:rPr lang="en-US" sz="2400"/>
              <a:t>personal opinions about school</a:t>
            </a:r>
          </a:p>
        </p:txBody>
      </p:sp>
      <p:sp>
        <p:nvSpPr>
          <p:cNvPr id="7" name="Title 6"/>
          <p:cNvSpPr>
            <a:spLocks noGrp="1"/>
          </p:cNvSpPr>
          <p:nvPr>
            <p:ph type="title"/>
          </p:nvPr>
        </p:nvSpPr>
        <p:spPr>
          <a:xfrm>
            <a:off x="532160" y="228600"/>
            <a:ext cx="8153400" cy="990600"/>
          </a:xfrm>
        </p:spPr>
        <p:txBody>
          <a:bodyPr/>
          <a:lstStyle/>
          <a:p>
            <a:r>
              <a:rPr lang="en-US"/>
              <a:t>Develop the Role Play</a:t>
            </a:r>
          </a:p>
        </p:txBody>
      </p:sp>
      <p:sp>
        <p:nvSpPr>
          <p:cNvPr id="6" name="Footer Placeholder 5"/>
          <p:cNvSpPr>
            <a:spLocks noGrp="1"/>
          </p:cNvSpPr>
          <p:nvPr>
            <p:ph type="ftr" sz="quarter" idx="11"/>
          </p:nvPr>
        </p:nvSpPr>
        <p:spPr/>
        <p:txBody>
          <a:bodyPr/>
          <a:lstStyle/>
          <a:p>
            <a:r>
              <a:rPr lang="en-US"/>
              <a:t>Laura Terrill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813" y="2384424"/>
            <a:ext cx="3749040" cy="3749040"/>
          </a:xfrm>
          <a:prstGeom prst="rect">
            <a:avLst/>
          </a:prstGeom>
        </p:spPr>
      </p:pic>
    </p:spTree>
    <p:extLst>
      <p:ext uri="{BB962C8B-B14F-4D97-AF65-F5344CB8AC3E}">
        <p14:creationId xmlns:p14="http://schemas.microsoft.com/office/powerpoint/2010/main" val="2112890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11" descr="coop learning images_2.jpg"/>
          <p:cNvPicPr>
            <a:picLocks noChangeAspect="1"/>
          </p:cNvPicPr>
          <p:nvPr/>
        </p:nvPicPr>
        <p:blipFill>
          <a:blip r:embed="rId3"/>
          <a:srcRect/>
          <a:stretch>
            <a:fillRect/>
          </a:stretch>
        </p:blipFill>
        <p:spPr bwMode="auto">
          <a:xfrm>
            <a:off x="3667919" y="2209800"/>
            <a:ext cx="1498600" cy="3419475"/>
          </a:xfrm>
          <a:prstGeom prst="rect">
            <a:avLst/>
          </a:prstGeom>
          <a:noFill/>
          <a:ln w="9525">
            <a:noFill/>
            <a:miter lim="800000"/>
            <a:headEnd/>
            <a:tailEnd/>
          </a:ln>
        </p:spPr>
      </p:pic>
      <p:pic>
        <p:nvPicPr>
          <p:cNvPr id="67589" name="Picture 12" descr="coop learning images_3.jpg"/>
          <p:cNvPicPr>
            <a:picLocks noChangeAspect="1"/>
          </p:cNvPicPr>
          <p:nvPr/>
        </p:nvPicPr>
        <p:blipFill>
          <a:blip r:embed="rId4"/>
          <a:srcRect/>
          <a:stretch>
            <a:fillRect/>
          </a:stretch>
        </p:blipFill>
        <p:spPr bwMode="auto">
          <a:xfrm>
            <a:off x="533400" y="2514600"/>
            <a:ext cx="2378075" cy="2378075"/>
          </a:xfrm>
          <a:prstGeom prst="rect">
            <a:avLst/>
          </a:prstGeom>
          <a:noFill/>
          <a:ln w="9525">
            <a:noFill/>
            <a:miter lim="800000"/>
            <a:headEnd/>
            <a:tailEnd/>
          </a:ln>
        </p:spPr>
      </p:pic>
      <p:pic>
        <p:nvPicPr>
          <p:cNvPr id="67590" name="Picture 14" descr="4 corners.jpg"/>
          <p:cNvPicPr>
            <a:picLocks noChangeAspect="1"/>
          </p:cNvPicPr>
          <p:nvPr/>
        </p:nvPicPr>
        <p:blipFill>
          <a:blip r:embed="rId5"/>
          <a:srcRect/>
          <a:stretch>
            <a:fillRect/>
          </a:stretch>
        </p:blipFill>
        <p:spPr bwMode="auto">
          <a:xfrm>
            <a:off x="6003925" y="2438400"/>
            <a:ext cx="2378075" cy="2378075"/>
          </a:xfrm>
          <a:prstGeom prst="rect">
            <a:avLst/>
          </a:prstGeom>
          <a:noFill/>
          <a:ln w="9525">
            <a:noFill/>
            <a:miter lim="800000"/>
            <a:headEnd/>
            <a:tailEnd/>
          </a:ln>
        </p:spPr>
      </p:pic>
      <p:sp>
        <p:nvSpPr>
          <p:cNvPr id="67591" name="TextBox 18"/>
          <p:cNvSpPr txBox="1">
            <a:spLocks noChangeArrowheads="1"/>
          </p:cNvSpPr>
          <p:nvPr/>
        </p:nvSpPr>
        <p:spPr bwMode="auto">
          <a:xfrm>
            <a:off x="6019800" y="2514600"/>
            <a:ext cx="330540"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A</a:t>
            </a:r>
          </a:p>
        </p:txBody>
      </p:sp>
      <p:sp>
        <p:nvSpPr>
          <p:cNvPr id="67592" name="TextBox 19"/>
          <p:cNvSpPr txBox="1">
            <a:spLocks noChangeArrowheads="1"/>
          </p:cNvSpPr>
          <p:nvPr/>
        </p:nvSpPr>
        <p:spPr bwMode="auto">
          <a:xfrm>
            <a:off x="7912100" y="25146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B</a:t>
            </a:r>
          </a:p>
        </p:txBody>
      </p:sp>
      <p:sp>
        <p:nvSpPr>
          <p:cNvPr id="67594" name="TextBox 21"/>
          <p:cNvSpPr txBox="1">
            <a:spLocks noChangeArrowheads="1"/>
          </p:cNvSpPr>
          <p:nvPr/>
        </p:nvSpPr>
        <p:spPr bwMode="auto">
          <a:xfrm>
            <a:off x="6019800" y="41910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C</a:t>
            </a:r>
          </a:p>
        </p:txBody>
      </p:sp>
      <p:sp>
        <p:nvSpPr>
          <p:cNvPr id="67595" name="TextBox 22"/>
          <p:cNvSpPr txBox="1">
            <a:spLocks noChangeArrowheads="1"/>
          </p:cNvSpPr>
          <p:nvPr/>
        </p:nvSpPr>
        <p:spPr bwMode="auto">
          <a:xfrm>
            <a:off x="7924800" y="4191000"/>
            <a:ext cx="340158"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D</a:t>
            </a:r>
          </a:p>
        </p:txBody>
      </p:sp>
      <p:sp>
        <p:nvSpPr>
          <p:cNvPr id="67596" name="TextBox 23"/>
          <p:cNvSpPr txBox="1">
            <a:spLocks noChangeArrowheads="1"/>
          </p:cNvSpPr>
          <p:nvPr/>
        </p:nvSpPr>
        <p:spPr bwMode="auto">
          <a:xfrm>
            <a:off x="414886" y="5257800"/>
            <a:ext cx="2613516" cy="461665"/>
          </a:xfrm>
          <a:prstGeom prst="rect">
            <a:avLst/>
          </a:prstGeom>
          <a:noFill/>
          <a:ln w="9525">
            <a:noFill/>
            <a:miter lim="800000"/>
            <a:headEnd/>
            <a:tailEnd/>
          </a:ln>
        </p:spPr>
        <p:txBody>
          <a:bodyPr wrap="none">
            <a:prstTxWarp prst="textNoShape">
              <a:avLst/>
            </a:prstTxWarp>
            <a:spAutoFit/>
          </a:bodyPr>
          <a:lstStyle/>
          <a:p>
            <a:pPr algn="ctr"/>
            <a:r>
              <a:rPr lang="en-US"/>
              <a:t>Inner/Outer Circle</a:t>
            </a:r>
          </a:p>
        </p:txBody>
      </p:sp>
      <p:sp>
        <p:nvSpPr>
          <p:cNvPr id="67597" name="TextBox 25"/>
          <p:cNvSpPr txBox="1">
            <a:spLocks noChangeArrowheads="1"/>
          </p:cNvSpPr>
          <p:nvPr/>
        </p:nvSpPr>
        <p:spPr bwMode="auto">
          <a:xfrm>
            <a:off x="3324162" y="5954713"/>
            <a:ext cx="2186115" cy="461665"/>
          </a:xfrm>
          <a:prstGeom prst="rect">
            <a:avLst/>
          </a:prstGeom>
          <a:noFill/>
          <a:ln w="9525">
            <a:noFill/>
            <a:miter lim="800000"/>
            <a:headEnd/>
            <a:tailEnd/>
          </a:ln>
        </p:spPr>
        <p:txBody>
          <a:bodyPr wrap="none">
            <a:prstTxWarp prst="textNoShape">
              <a:avLst/>
            </a:prstTxWarp>
            <a:spAutoFit/>
          </a:bodyPr>
          <a:lstStyle/>
          <a:p>
            <a:pPr algn="ctr"/>
            <a:r>
              <a:rPr lang="en-US"/>
              <a:t>Rotating Rows</a:t>
            </a:r>
          </a:p>
        </p:txBody>
      </p:sp>
      <p:sp>
        <p:nvSpPr>
          <p:cNvPr id="67598" name="TextBox 26"/>
          <p:cNvSpPr txBox="1">
            <a:spLocks noChangeArrowheads="1"/>
          </p:cNvSpPr>
          <p:nvPr/>
        </p:nvSpPr>
        <p:spPr bwMode="auto">
          <a:xfrm>
            <a:off x="6194131" y="5257800"/>
            <a:ext cx="1997662" cy="461665"/>
          </a:xfrm>
          <a:prstGeom prst="rect">
            <a:avLst/>
          </a:prstGeom>
          <a:noFill/>
          <a:ln w="9525">
            <a:noFill/>
            <a:miter lim="800000"/>
            <a:headEnd/>
            <a:tailEnd/>
          </a:ln>
        </p:spPr>
        <p:txBody>
          <a:bodyPr wrap="none">
            <a:prstTxWarp prst="textNoShape">
              <a:avLst/>
            </a:prstTxWarp>
            <a:spAutoFit/>
          </a:bodyPr>
          <a:lstStyle/>
          <a:p>
            <a:pPr algn="ctr"/>
            <a:r>
              <a:rPr lang="en-US"/>
              <a:t>Four Corners</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27</a:t>
            </a:fld>
            <a:endParaRPr lang="en-US" dirty="0"/>
          </a:p>
        </p:txBody>
      </p:sp>
      <p:sp>
        <p:nvSpPr>
          <p:cNvPr id="16" name="Title 1"/>
          <p:cNvSpPr txBox="1">
            <a:spLocks/>
          </p:cNvSpPr>
          <p:nvPr/>
        </p:nvSpPr>
        <p:spPr>
          <a:xfrm>
            <a:off x="450605" y="468550"/>
            <a:ext cx="7886700" cy="1325563"/>
          </a:xfrm>
          <a:prstGeom prst="rect">
            <a:avLst/>
          </a:prstGeom>
        </p:spPr>
        <p:txBody>
          <a:bodyPr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4000" i="1">
                <a:solidFill>
                  <a:schemeClr val="tx1"/>
                </a:solidFill>
              </a:rPr>
              <a:t>Working with Random Partners</a:t>
            </a: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59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75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5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5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59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59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7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p:bldP spid="67592" grpId="0"/>
      <p:bldP spid="67594" grpId="0"/>
      <p:bldP spid="67595" grpId="0"/>
      <p:bldP spid="67597" grpId="0"/>
      <p:bldP spid="6759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7" descr="tn_Education00002.gif"/>
          <p:cNvPicPr>
            <a:picLocks noChangeAspect="1"/>
          </p:cNvPicPr>
          <p:nvPr/>
        </p:nvPicPr>
        <p:blipFill>
          <a:blip r:embed="rId3"/>
          <a:srcRect/>
          <a:stretch>
            <a:fillRect/>
          </a:stretch>
        </p:blipFill>
        <p:spPr bwMode="auto">
          <a:xfrm>
            <a:off x="6805963" y="2219325"/>
            <a:ext cx="933450" cy="904875"/>
          </a:xfrm>
          <a:prstGeom prst="rect">
            <a:avLst/>
          </a:prstGeom>
          <a:noFill/>
          <a:ln w="9525">
            <a:noFill/>
            <a:miter lim="800000"/>
            <a:headEnd/>
            <a:tailEnd/>
          </a:ln>
        </p:spPr>
      </p:pic>
      <p:pic>
        <p:nvPicPr>
          <p:cNvPr id="63493" name="Picture 8" descr="tn_Education00006.gif"/>
          <p:cNvPicPr>
            <a:picLocks noChangeAspect="1"/>
          </p:cNvPicPr>
          <p:nvPr/>
        </p:nvPicPr>
        <p:blipFill>
          <a:blip r:embed="rId4"/>
          <a:srcRect/>
          <a:stretch>
            <a:fillRect/>
          </a:stretch>
        </p:blipFill>
        <p:spPr bwMode="auto">
          <a:xfrm>
            <a:off x="7720363" y="2676525"/>
            <a:ext cx="923925" cy="904875"/>
          </a:xfrm>
          <a:prstGeom prst="rect">
            <a:avLst/>
          </a:prstGeom>
          <a:noFill/>
          <a:ln w="9525">
            <a:noFill/>
            <a:miter lim="800000"/>
            <a:headEnd/>
            <a:tailEnd/>
          </a:ln>
        </p:spPr>
      </p:pic>
      <p:pic>
        <p:nvPicPr>
          <p:cNvPr id="63494" name="Picture 9" descr="tn_education074.gif"/>
          <p:cNvPicPr>
            <a:picLocks noChangeAspect="1"/>
          </p:cNvPicPr>
          <p:nvPr/>
        </p:nvPicPr>
        <p:blipFill>
          <a:blip r:embed="rId5"/>
          <a:srcRect/>
          <a:stretch>
            <a:fillRect/>
          </a:stretch>
        </p:blipFill>
        <p:spPr bwMode="auto">
          <a:xfrm>
            <a:off x="5901088" y="1771650"/>
            <a:ext cx="904875" cy="904875"/>
          </a:xfrm>
          <a:prstGeom prst="rect">
            <a:avLst/>
          </a:prstGeom>
          <a:noFill/>
          <a:ln w="9525">
            <a:noFill/>
            <a:miter lim="800000"/>
            <a:headEnd/>
            <a:tailEnd/>
          </a:ln>
        </p:spPr>
      </p:pic>
      <p:sp>
        <p:nvSpPr>
          <p:cNvPr id="4" name="Title 3"/>
          <p:cNvSpPr>
            <a:spLocks noGrp="1"/>
          </p:cNvSpPr>
          <p:nvPr>
            <p:ph type="title"/>
          </p:nvPr>
        </p:nvSpPr>
        <p:spPr/>
        <p:txBody>
          <a:bodyPr/>
          <a:lstStyle/>
          <a:p>
            <a:r>
              <a:rPr lang="en-US" i="1">
                <a:solidFill>
                  <a:schemeClr val="tx1"/>
                </a:solidFill>
              </a:rPr>
              <a:t>Think — Write  — Pair — Share</a:t>
            </a:r>
            <a:endParaRPr lang="en-US">
              <a:solidFill>
                <a:schemeClr val="tx1"/>
              </a:solidFill>
            </a:endParaRPr>
          </a:p>
        </p:txBody>
      </p:sp>
      <p:sp>
        <p:nvSpPr>
          <p:cNvPr id="5" name="Content Placeholder 4"/>
          <p:cNvSpPr>
            <a:spLocks noGrp="1"/>
          </p:cNvSpPr>
          <p:nvPr>
            <p:ph idx="1"/>
          </p:nvPr>
        </p:nvSpPr>
        <p:spPr>
          <a:xfrm>
            <a:off x="734325" y="1690689"/>
            <a:ext cx="7675350" cy="4351338"/>
          </a:xfrm>
        </p:spPr>
        <p:txBody>
          <a:bodyPr>
            <a:noAutofit/>
          </a:bodyPr>
          <a:lstStyle/>
          <a:p>
            <a:pPr marL="0" indent="0">
              <a:lnSpc>
                <a:spcPct val="100000"/>
              </a:lnSpc>
              <a:spcBef>
                <a:spcPts val="600"/>
              </a:spcBef>
              <a:buNone/>
            </a:pPr>
            <a:r>
              <a:rPr lang="en-US" sz="2800">
                <a:solidFill>
                  <a:schemeClr val="tx1">
                    <a:lumMod val="95000"/>
                  </a:schemeClr>
                </a:solidFill>
              </a:rPr>
              <a:t>The teacher poses a problem </a:t>
            </a:r>
          </a:p>
          <a:p>
            <a:pPr marL="0" indent="0">
              <a:lnSpc>
                <a:spcPct val="100000"/>
              </a:lnSpc>
              <a:spcBef>
                <a:spcPts val="600"/>
              </a:spcBef>
              <a:buNone/>
            </a:pPr>
            <a:r>
              <a:rPr lang="en-US" sz="2800">
                <a:solidFill>
                  <a:schemeClr val="tx1">
                    <a:lumMod val="95000"/>
                  </a:schemeClr>
                </a:solidFill>
              </a:rPr>
              <a:t>or presents a topic.  Students </a:t>
            </a:r>
          </a:p>
          <a:p>
            <a:pPr marL="0" indent="0">
              <a:lnSpc>
                <a:spcPct val="100000"/>
              </a:lnSpc>
              <a:spcBef>
                <a:spcPts val="600"/>
              </a:spcBef>
              <a:buNone/>
            </a:pPr>
            <a:r>
              <a:rPr lang="en-US" sz="2800">
                <a:solidFill>
                  <a:schemeClr val="tx1">
                    <a:lumMod val="95000"/>
                  </a:schemeClr>
                </a:solidFill>
              </a:rPr>
              <a:t>are given time to think and may be</a:t>
            </a:r>
          </a:p>
          <a:p>
            <a:pPr marL="0" indent="0">
              <a:lnSpc>
                <a:spcPct val="100000"/>
              </a:lnSpc>
              <a:spcBef>
                <a:spcPts val="600"/>
              </a:spcBef>
              <a:buNone/>
            </a:pPr>
            <a:r>
              <a:rPr lang="en-US" sz="2800">
                <a:solidFill>
                  <a:schemeClr val="tx1">
                    <a:lumMod val="95000"/>
                  </a:schemeClr>
                </a:solidFill>
              </a:rPr>
              <a:t>asked to jot down their thoughts or asked to respond individually using</a:t>
            </a:r>
            <a:r>
              <a:rPr lang="en-US" sz="2800" i="1">
                <a:solidFill>
                  <a:schemeClr val="tx1">
                    <a:lumMod val="95000"/>
                  </a:schemeClr>
                </a:solidFill>
              </a:rPr>
              <a:t> </a:t>
            </a:r>
            <a:r>
              <a:rPr lang="en-US" sz="2800">
                <a:solidFill>
                  <a:schemeClr val="tx1">
                    <a:lumMod val="95000"/>
                  </a:schemeClr>
                </a:solidFill>
              </a:rPr>
              <a:t>tools such as </a:t>
            </a:r>
            <a:r>
              <a:rPr lang="en-US" sz="2800" i="1">
                <a:solidFill>
                  <a:schemeClr val="tx1">
                    <a:lumMod val="95000"/>
                  </a:schemeClr>
                </a:solidFill>
              </a:rPr>
              <a:t>polleverywhere</a:t>
            </a:r>
            <a:r>
              <a:rPr lang="en-US" sz="2800">
                <a:solidFill>
                  <a:schemeClr val="tx1">
                    <a:lumMod val="95000"/>
                  </a:schemeClr>
                </a:solidFill>
              </a:rPr>
              <a:t>. They then pair with another student to discuss the topic or compare responses.  Finally, they share their thoughts with the whole class.</a:t>
            </a:r>
          </a:p>
          <a:p>
            <a:endParaRPr lang="en-US" sz="2800"/>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a:grpSpLocks/>
          </p:cNvGrpSpPr>
          <p:nvPr/>
        </p:nvGrpSpPr>
        <p:grpSpPr bwMode="auto">
          <a:xfrm>
            <a:off x="6134100" y="1371600"/>
            <a:ext cx="2476500" cy="2082800"/>
            <a:chOff x="6134100" y="1371600"/>
            <a:chExt cx="2476500" cy="2082800"/>
          </a:xfrm>
        </p:grpSpPr>
        <p:pic>
          <p:nvPicPr>
            <p:cNvPr id="65541" name="Picture 15" descr="coop learning images.jpg"/>
            <p:cNvPicPr>
              <a:picLocks noChangeAspect="1"/>
            </p:cNvPicPr>
            <p:nvPr/>
          </p:nvPicPr>
          <p:blipFill>
            <a:blip r:embed="rId3"/>
            <a:srcRect/>
            <a:stretch>
              <a:fillRect/>
            </a:stretch>
          </p:blipFill>
          <p:spPr bwMode="auto">
            <a:xfrm>
              <a:off x="6134100" y="1371600"/>
              <a:ext cx="2476500" cy="2082800"/>
            </a:xfrm>
            <a:prstGeom prst="rect">
              <a:avLst/>
            </a:prstGeom>
            <a:noFill/>
            <a:ln w="9525">
              <a:noFill/>
              <a:miter lim="800000"/>
              <a:headEnd/>
              <a:tailEnd/>
            </a:ln>
          </p:spPr>
        </p:pic>
        <p:pic>
          <p:nvPicPr>
            <p:cNvPr id="65542" name="Picture 16" descr="answer-girl2-color.gif"/>
            <p:cNvPicPr>
              <a:picLocks noChangeAspect="1"/>
            </p:cNvPicPr>
            <p:nvPr/>
          </p:nvPicPr>
          <p:blipFill>
            <a:blip r:embed="rId4"/>
            <a:srcRect/>
            <a:stretch>
              <a:fillRect/>
            </a:stretch>
          </p:blipFill>
          <p:spPr bwMode="auto">
            <a:xfrm>
              <a:off x="6172200" y="2667000"/>
              <a:ext cx="381000" cy="457200"/>
            </a:xfrm>
            <a:prstGeom prst="rect">
              <a:avLst/>
            </a:prstGeom>
            <a:noFill/>
            <a:ln w="9525">
              <a:noFill/>
              <a:miter lim="800000"/>
              <a:headEnd/>
              <a:tailEnd/>
            </a:ln>
          </p:spPr>
        </p:pic>
        <p:pic>
          <p:nvPicPr>
            <p:cNvPr id="65543" name="Picture 8" descr="answer-boy-color.gif"/>
            <p:cNvPicPr>
              <a:picLocks noChangeAspect="1"/>
            </p:cNvPicPr>
            <p:nvPr/>
          </p:nvPicPr>
          <p:blipFill>
            <a:blip r:embed="rId5"/>
            <a:srcRect/>
            <a:stretch>
              <a:fillRect/>
            </a:stretch>
          </p:blipFill>
          <p:spPr bwMode="auto">
            <a:xfrm>
              <a:off x="6172200" y="1676400"/>
              <a:ext cx="381000" cy="457200"/>
            </a:xfrm>
            <a:prstGeom prst="rect">
              <a:avLst/>
            </a:prstGeom>
            <a:noFill/>
            <a:ln w="9525">
              <a:noFill/>
              <a:miter lim="800000"/>
              <a:headEnd/>
              <a:tailEnd/>
            </a:ln>
          </p:spPr>
        </p:pic>
        <p:pic>
          <p:nvPicPr>
            <p:cNvPr id="65544" name="Picture 10" descr="answer-girl2-color.gif"/>
            <p:cNvPicPr>
              <a:picLocks noChangeAspect="1"/>
            </p:cNvPicPr>
            <p:nvPr/>
          </p:nvPicPr>
          <p:blipFill>
            <a:blip r:embed="rId4"/>
            <a:srcRect/>
            <a:stretch>
              <a:fillRect/>
            </a:stretch>
          </p:blipFill>
          <p:spPr bwMode="auto">
            <a:xfrm>
              <a:off x="8229600" y="1676400"/>
              <a:ext cx="381000" cy="457200"/>
            </a:xfrm>
            <a:prstGeom prst="rect">
              <a:avLst/>
            </a:prstGeom>
            <a:noFill/>
            <a:ln w="9525">
              <a:noFill/>
              <a:miter lim="800000"/>
              <a:headEnd/>
              <a:tailEnd/>
            </a:ln>
          </p:spPr>
        </p:pic>
        <p:pic>
          <p:nvPicPr>
            <p:cNvPr id="65545" name="Picture 17" descr="answer-boy-color.gif"/>
            <p:cNvPicPr>
              <a:picLocks noChangeAspect="1"/>
            </p:cNvPicPr>
            <p:nvPr/>
          </p:nvPicPr>
          <p:blipFill>
            <a:blip r:embed="rId5"/>
            <a:srcRect/>
            <a:stretch>
              <a:fillRect/>
            </a:stretch>
          </p:blipFill>
          <p:spPr bwMode="auto">
            <a:xfrm>
              <a:off x="8229600" y="2667000"/>
              <a:ext cx="381000" cy="457200"/>
            </a:xfrm>
            <a:prstGeom prst="rect">
              <a:avLst/>
            </a:prstGeom>
            <a:noFill/>
            <a:ln w="9525">
              <a:noFill/>
              <a:miter lim="800000"/>
              <a:headEnd/>
              <a:tailEnd/>
            </a:ln>
          </p:spPr>
        </p:pic>
      </p:grpSp>
      <p:sp>
        <p:nvSpPr>
          <p:cNvPr id="5" name="Title 4"/>
          <p:cNvSpPr>
            <a:spLocks noGrp="1"/>
          </p:cNvSpPr>
          <p:nvPr>
            <p:ph type="title"/>
          </p:nvPr>
        </p:nvSpPr>
        <p:spPr/>
        <p:txBody>
          <a:bodyPr/>
          <a:lstStyle/>
          <a:p>
            <a:r>
              <a:rPr lang="en-US" i="1">
                <a:solidFill>
                  <a:schemeClr val="accent3">
                    <a:lumMod val="40000"/>
                    <a:lumOff val="60000"/>
                  </a:schemeClr>
                </a:solidFill>
              </a:rPr>
              <a:t>Numbered Heads Together</a:t>
            </a:r>
            <a:endParaRPr lang="en-US">
              <a:solidFill>
                <a:schemeClr val="accent3">
                  <a:lumMod val="40000"/>
                  <a:lumOff val="60000"/>
                </a:schemeClr>
              </a:solidFill>
            </a:endParaRPr>
          </a:p>
        </p:txBody>
      </p:sp>
      <p:sp>
        <p:nvSpPr>
          <p:cNvPr id="6" name="Content Placeholder 5"/>
          <p:cNvSpPr>
            <a:spLocks noGrp="1"/>
          </p:cNvSpPr>
          <p:nvPr>
            <p:ph idx="1"/>
          </p:nvPr>
        </p:nvSpPr>
        <p:spPr/>
        <p:txBody>
          <a:bodyPr>
            <a:normAutofit lnSpcReduction="10000"/>
          </a:bodyPr>
          <a:lstStyle/>
          <a:p>
            <a:pPr marL="0" indent="0">
              <a:lnSpc>
                <a:spcPct val="150000"/>
              </a:lnSpc>
              <a:spcBef>
                <a:spcPts val="0"/>
              </a:spcBef>
              <a:buNone/>
            </a:pPr>
            <a:r>
              <a:rPr lang="en-US">
                <a:solidFill>
                  <a:schemeClr val="tx1">
                    <a:lumMod val="95000"/>
                  </a:schemeClr>
                </a:solidFill>
              </a:rPr>
              <a:t>Directions:  Students assemble into </a:t>
            </a:r>
          </a:p>
          <a:p>
            <a:pPr marL="0" indent="0">
              <a:lnSpc>
                <a:spcPct val="150000"/>
              </a:lnSpc>
              <a:spcBef>
                <a:spcPts val="0"/>
              </a:spcBef>
              <a:buNone/>
            </a:pPr>
            <a:r>
              <a:rPr lang="en-US">
                <a:solidFill>
                  <a:schemeClr val="tx1">
                    <a:lumMod val="95000"/>
                  </a:schemeClr>
                </a:solidFill>
              </a:rPr>
              <a:t>groups and number off.  The teacher </a:t>
            </a:r>
          </a:p>
          <a:p>
            <a:pPr marL="0" indent="0">
              <a:lnSpc>
                <a:spcPct val="150000"/>
              </a:lnSpc>
              <a:spcBef>
                <a:spcPts val="0"/>
              </a:spcBef>
              <a:buNone/>
            </a:pPr>
            <a:r>
              <a:rPr lang="en-US">
                <a:solidFill>
                  <a:schemeClr val="tx1">
                    <a:lumMod val="95000"/>
                  </a:schemeClr>
                </a:solidFill>
              </a:rPr>
              <a:t>asks a question and tells the groups to </a:t>
            </a:r>
          </a:p>
          <a:p>
            <a:pPr marL="0" indent="0">
              <a:lnSpc>
                <a:spcPct val="150000"/>
              </a:lnSpc>
              <a:spcBef>
                <a:spcPts val="0"/>
              </a:spcBef>
              <a:buNone/>
            </a:pPr>
            <a:r>
              <a:rPr lang="en-US">
                <a:solidFill>
                  <a:schemeClr val="tx1">
                    <a:lumMod val="95000"/>
                  </a:schemeClr>
                </a:solidFill>
              </a:rPr>
              <a:t>put their heads together to discuss it.  The teacher calls a number and selects a group.  The student with that number in that group answers.  The teacher asks the students of the same number from the other groups if they agree with the response or asks them to elaborate on the response.</a:t>
            </a:r>
          </a:p>
          <a:p>
            <a:pPr marL="0" indent="0">
              <a:lnSpc>
                <a:spcPct val="150000"/>
              </a:lnSpc>
              <a:spcBef>
                <a:spcPts val="0"/>
              </a:spcBef>
              <a:buNone/>
            </a:pPr>
            <a:endParaRPr lang="en-US"/>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lterrillhamden.wikispaces.com</a:t>
            </a:r>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3</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9363" y="1470545"/>
            <a:ext cx="7055150" cy="5105951"/>
          </a:xfrm>
        </p:spPr>
      </p:pic>
    </p:spTree>
    <p:extLst>
      <p:ext uri="{BB962C8B-B14F-4D97-AF65-F5344CB8AC3E}">
        <p14:creationId xmlns:p14="http://schemas.microsoft.com/office/powerpoint/2010/main" val="9534334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normAutofit/>
          </a:bodyPr>
          <a:lstStyle/>
          <a:p>
            <a:r>
              <a:rPr lang="en-US">
                <a:solidFill>
                  <a:schemeClr val="accent3">
                    <a:lumMod val="40000"/>
                    <a:lumOff val="60000"/>
                  </a:schemeClr>
                </a:solidFill>
              </a:rPr>
              <a:t>Teach Circumlocution    </a:t>
            </a:r>
            <a:br>
              <a:rPr lang="en-US">
                <a:solidFill>
                  <a:schemeClr val="accent3">
                    <a:lumMod val="40000"/>
                    <a:lumOff val="60000"/>
                  </a:schemeClr>
                </a:solidFill>
              </a:rPr>
            </a:br>
            <a:r>
              <a:rPr lang="en-US" sz="3556" i="1">
                <a:solidFill>
                  <a:schemeClr val="tx1"/>
                </a:solidFill>
                <a:ea typeface="ＭＳ Ｐゴシック" pitchFamily="-101" charset="-128"/>
                <a:cs typeface="ＭＳ Ｐゴシック" pitchFamily="-101" charset="-128"/>
              </a:rPr>
              <a:t>What’s different?</a:t>
            </a:r>
          </a:p>
        </p:txBody>
      </p:sp>
      <p:sp>
        <p:nvSpPr>
          <p:cNvPr id="7" name="Footer Placeholder 6"/>
          <p:cNvSpPr>
            <a:spLocks noGrp="1"/>
          </p:cNvSpPr>
          <p:nvPr>
            <p:ph type="ftr" sz="quarter" idx="11"/>
          </p:nvPr>
        </p:nvSpPr>
        <p:spPr/>
        <p:txBody>
          <a:bodyPr/>
          <a:lstStyle/>
          <a:p>
            <a:r>
              <a:rPr lang="en-US"/>
              <a:t>Laura Terrill</a:t>
            </a:r>
          </a:p>
        </p:txBody>
      </p:sp>
      <p:pic>
        <p:nvPicPr>
          <p:cNvPr id="139268" name="Picture 6" descr="CCI00000.jpg"/>
          <p:cNvPicPr>
            <a:picLocks noChangeAspect="1"/>
          </p:cNvPicPr>
          <p:nvPr/>
        </p:nvPicPr>
        <p:blipFill>
          <a:blip r:embed="rId3"/>
          <a:srcRect/>
          <a:stretch>
            <a:fillRect/>
          </a:stretch>
        </p:blipFill>
        <p:spPr bwMode="auto">
          <a:xfrm>
            <a:off x="990600" y="1905000"/>
            <a:ext cx="3392488" cy="4572000"/>
          </a:xfrm>
          <a:prstGeom prst="rect">
            <a:avLst/>
          </a:prstGeom>
          <a:noFill/>
          <a:ln w="9525">
            <a:noFill/>
            <a:miter lim="800000"/>
            <a:headEnd/>
            <a:tailEnd/>
          </a:ln>
        </p:spPr>
      </p:pic>
      <p:pic>
        <p:nvPicPr>
          <p:cNvPr id="118790" name="Picture 7" descr="CCI00000_2.jpg"/>
          <p:cNvPicPr>
            <a:picLocks noChangeAspect="1"/>
          </p:cNvPicPr>
          <p:nvPr/>
        </p:nvPicPr>
        <p:blipFill>
          <a:blip r:embed="rId4"/>
          <a:srcRect/>
          <a:stretch>
            <a:fillRect/>
          </a:stretch>
        </p:blipFill>
        <p:spPr bwMode="auto">
          <a:xfrm>
            <a:off x="4953000" y="1905000"/>
            <a:ext cx="3357563" cy="45720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normAutofit/>
          </a:bodyPr>
          <a:lstStyle/>
          <a:p>
            <a:fld id="{74C2F60E-34D8-DD42-93FD-7BD7AE432328}" type="slidenum">
              <a:rPr lang="en-US"/>
              <a:pPr/>
              <a:t>30</a:t>
            </a:fld>
            <a:endParaRPr lang="en-US"/>
          </a:p>
        </p:txBody>
      </p:sp>
    </p:spTree>
    <p:extLst>
      <p:ext uri="{BB962C8B-B14F-4D97-AF65-F5344CB8AC3E}">
        <p14:creationId xmlns:p14="http://schemas.microsoft.com/office/powerpoint/2010/main" val="141072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solidFill>
                  <a:schemeClr val="tx1"/>
                </a:solidFill>
              </a:rPr>
              <a:t>Ask questions</a:t>
            </a:r>
          </a:p>
        </p:txBody>
      </p:sp>
      <p:sp>
        <p:nvSpPr>
          <p:cNvPr id="2" name="Footer Placeholder 1"/>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31</a:t>
            </a:fld>
            <a:endParaRPr lang="en-US"/>
          </a:p>
        </p:txBody>
      </p:sp>
      <p:pic>
        <p:nvPicPr>
          <p:cNvPr id="7" name="Picture 6" descr="askquestions.jpg"/>
          <p:cNvPicPr>
            <a:picLocks noChangeAspect="1"/>
          </p:cNvPicPr>
          <p:nvPr/>
        </p:nvPicPr>
        <p:blipFill>
          <a:blip r:embed="rId2"/>
          <a:srcRect/>
          <a:stretch>
            <a:fillRect/>
          </a:stretch>
        </p:blipFill>
        <p:spPr bwMode="auto">
          <a:xfrm>
            <a:off x="1524000" y="1854200"/>
            <a:ext cx="6096000" cy="3905250"/>
          </a:xfrm>
          <a:prstGeom prst="rect">
            <a:avLst/>
          </a:prstGeom>
          <a:noFill/>
          <a:ln w="9525">
            <a:noFill/>
            <a:miter lim="800000"/>
            <a:headEnd/>
            <a:tailEnd/>
          </a:ln>
        </p:spPr>
      </p:pic>
    </p:spTree>
    <p:extLst>
      <p:ext uri="{BB962C8B-B14F-4D97-AF65-F5344CB8AC3E}">
        <p14:creationId xmlns:p14="http://schemas.microsoft.com/office/powerpoint/2010/main" val="7940143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1"/>
                </a:solidFill>
              </a:rPr>
              <a:t>Ask Questions</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4946650" y="4786691"/>
            <a:ext cx="3340101"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182880" indent="-182880">
              <a:buFont typeface="Arial"/>
              <a:buChar char="•"/>
            </a:pPr>
            <a:r>
              <a:rPr lang="en-US" sz="2400"/>
              <a:t>In the text “right there” </a:t>
            </a:r>
            <a:r>
              <a:rPr lang="en-US" sz="2400">
                <a:solidFill>
                  <a:srgbClr val="FF0000"/>
                </a:solidFill>
              </a:rPr>
              <a:t>(text explicit)</a:t>
            </a:r>
          </a:p>
          <a:p>
            <a:pPr marL="182880" indent="-182880">
              <a:buFont typeface="Arial"/>
              <a:buChar char="•"/>
            </a:pPr>
            <a:r>
              <a:rPr lang="en-US" sz="2400"/>
              <a:t>In my head “think and search” </a:t>
            </a:r>
            <a:r>
              <a:rPr lang="en-US" sz="2400">
                <a:solidFill>
                  <a:srgbClr val="FF0000"/>
                </a:solidFill>
              </a:rPr>
              <a:t>(text implicit)</a:t>
            </a:r>
          </a:p>
        </p:txBody>
      </p:sp>
      <p:sp>
        <p:nvSpPr>
          <p:cNvPr id="6" name="TextBox 5"/>
          <p:cNvSpPr txBox="1"/>
          <p:nvPr/>
        </p:nvSpPr>
        <p:spPr>
          <a:xfrm>
            <a:off x="1035265" y="2108200"/>
            <a:ext cx="2635035" cy="3416320"/>
          </a:xfrm>
          <a:prstGeom prst="rect">
            <a:avLst/>
          </a:prstGeom>
          <a:noFill/>
        </p:spPr>
        <p:txBody>
          <a:bodyPr wrap="square" rtlCol="0">
            <a:spAutoFit/>
          </a:bodyPr>
          <a:lstStyle/>
          <a:p>
            <a:pPr indent="-182880">
              <a:buFont typeface="Arial"/>
              <a:buChar char="•"/>
            </a:pPr>
            <a:r>
              <a:rPr lang="en-US" sz="2400"/>
              <a:t>Who? 			</a:t>
            </a:r>
          </a:p>
          <a:p>
            <a:pPr indent="-182880">
              <a:buFont typeface="Arial"/>
              <a:buChar char="•"/>
            </a:pPr>
            <a:r>
              <a:rPr lang="en-US" sz="2400"/>
              <a:t>What? </a:t>
            </a:r>
          </a:p>
          <a:p>
            <a:pPr indent="-182880">
              <a:buFont typeface="Arial"/>
              <a:buChar char="•"/>
            </a:pPr>
            <a:r>
              <a:rPr lang="en-US" sz="2400"/>
              <a:t>When?   </a:t>
            </a:r>
          </a:p>
          <a:p>
            <a:pPr indent="-182880">
              <a:buFont typeface="Arial"/>
              <a:buChar char="•"/>
            </a:pPr>
            <a:r>
              <a:rPr lang="en-US" sz="2400"/>
              <a:t>Where? 		</a:t>
            </a:r>
          </a:p>
          <a:p>
            <a:pPr indent="-182880">
              <a:buFont typeface="Arial"/>
              <a:buChar char="•"/>
            </a:pPr>
            <a:r>
              <a:rPr lang="en-US" sz="2400"/>
              <a:t>Why?			</a:t>
            </a:r>
          </a:p>
          <a:p>
            <a:pPr indent="-182880">
              <a:buFont typeface="Arial"/>
              <a:buChar char="•"/>
            </a:pPr>
            <a:r>
              <a:rPr lang="en-US" sz="2400"/>
              <a:t>Which would?</a:t>
            </a:r>
          </a:p>
          <a:p>
            <a:pPr indent="-182880">
              <a:buFont typeface="Arial"/>
              <a:buChar char="•"/>
            </a:pPr>
            <a:r>
              <a:rPr lang="en-US" sz="2400"/>
              <a:t>If….then?		</a:t>
            </a:r>
          </a:p>
          <a:p>
            <a:pPr indent="-182880">
              <a:buFont typeface="Arial"/>
              <a:buChar char="•"/>
            </a:pPr>
            <a:r>
              <a:rPr lang="en-US" sz="2400"/>
              <a:t>Who can?		</a:t>
            </a:r>
          </a:p>
          <a:p>
            <a:pPr indent="-182880">
              <a:buFont typeface="Arial"/>
              <a:buChar char="•"/>
            </a:pPr>
            <a:r>
              <a:rPr lang="en-US" sz="2400"/>
              <a:t>How did?</a:t>
            </a:r>
          </a:p>
        </p:txBody>
      </p:sp>
      <p:sp>
        <p:nvSpPr>
          <p:cNvPr id="7" name="Down Arrow 6"/>
          <p:cNvSpPr/>
          <p:nvPr/>
        </p:nvSpPr>
        <p:spPr>
          <a:xfrm>
            <a:off x="348234" y="2108200"/>
            <a:ext cx="484632" cy="3302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32</a:t>
            </a:fld>
            <a:endParaRPr lang="en-US"/>
          </a:p>
        </p:txBody>
      </p:sp>
      <p:pic>
        <p:nvPicPr>
          <p:cNvPr id="9" name="Content Placeholder 4" descr="PC007479.jpg"/>
          <p:cNvPicPr>
            <a:picLocks noChangeAspect="1"/>
          </p:cNvPicPr>
          <p:nvPr/>
        </p:nvPicPr>
        <p:blipFill>
          <a:blip r:embed="rId2"/>
          <a:srcRect l="-10499" r="-10499"/>
          <a:stretch>
            <a:fillRect/>
          </a:stretch>
        </p:blipFill>
        <p:spPr>
          <a:xfrm>
            <a:off x="3189504" y="1631316"/>
            <a:ext cx="5000037" cy="2834640"/>
          </a:xfrm>
          <a:prstGeom prst="rect">
            <a:avLst/>
          </a:prstGeom>
        </p:spPr>
      </p:pic>
    </p:spTree>
    <p:extLst>
      <p:ext uri="{BB962C8B-B14F-4D97-AF65-F5344CB8AC3E}">
        <p14:creationId xmlns:p14="http://schemas.microsoft.com/office/powerpoint/2010/main" val="5365711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r>
              <a:rPr lang="en-US"/>
              <a:t>“Force” Elaboration</a:t>
            </a:r>
          </a:p>
        </p:txBody>
      </p:sp>
      <p:sp>
        <p:nvSpPr>
          <p:cNvPr id="5" name="Content Placeholder 4"/>
          <p:cNvSpPr>
            <a:spLocks noGrp="1"/>
          </p:cNvSpPr>
          <p:nvPr>
            <p:ph idx="1"/>
          </p:nvPr>
        </p:nvSpPr>
        <p:spPr>
          <a:xfrm>
            <a:off x="3496541" y="2258537"/>
            <a:ext cx="2461920" cy="4270375"/>
          </a:xfrm>
        </p:spPr>
        <p:txBody>
          <a:bodyPr>
            <a:normAutofit/>
          </a:bodyPr>
          <a:lstStyle/>
          <a:p>
            <a:pPr marL="0" lvl="0" indent="0" defTabSz="914400">
              <a:spcBef>
                <a:spcPts val="0"/>
              </a:spcBef>
              <a:spcAft>
                <a:spcPts val="600"/>
              </a:spcAft>
              <a:buClr>
                <a:schemeClr val="accent3"/>
              </a:buClr>
              <a:buNone/>
              <a:defRPr/>
            </a:pPr>
            <a:endParaRPr lang="en-US" sz="2800" b="1">
              <a:solidFill>
                <a:schemeClr val="tx2"/>
              </a:solidFill>
            </a:endParaRPr>
          </a:p>
          <a:p>
            <a:pPr marL="457200" lvl="0" indent="-457200" defTabSz="914400">
              <a:spcBef>
                <a:spcPts val="0"/>
              </a:spcBef>
              <a:spcAft>
                <a:spcPts val="600"/>
              </a:spcAft>
              <a:buClr>
                <a:schemeClr val="tx1"/>
              </a:buClr>
              <a:buAutoNum type="arabicPeriod"/>
              <a:defRPr/>
            </a:pPr>
            <a:r>
              <a:rPr lang="en-US" sz="2800"/>
              <a:t>but</a:t>
            </a:r>
          </a:p>
          <a:p>
            <a:pPr marL="457200" lvl="0" indent="-457200" defTabSz="914400">
              <a:spcBef>
                <a:spcPts val="0"/>
              </a:spcBef>
              <a:spcAft>
                <a:spcPts val="600"/>
              </a:spcAft>
              <a:buClr>
                <a:schemeClr val="tx1"/>
              </a:buClr>
              <a:buAutoNum type="arabicPeriod"/>
              <a:defRPr/>
            </a:pPr>
            <a:r>
              <a:rPr lang="en-US" sz="2800"/>
              <a:t>not</a:t>
            </a:r>
          </a:p>
          <a:p>
            <a:pPr marL="457200" lvl="0" indent="-457200" defTabSz="914400">
              <a:spcBef>
                <a:spcPts val="0"/>
              </a:spcBef>
              <a:spcAft>
                <a:spcPts val="600"/>
              </a:spcAft>
              <a:buClr>
                <a:schemeClr val="tx1"/>
              </a:buClr>
              <a:buAutoNum type="arabicPeriod"/>
              <a:defRPr/>
            </a:pPr>
            <a:r>
              <a:rPr lang="en-US" sz="2800"/>
              <a:t>never</a:t>
            </a:r>
          </a:p>
          <a:p>
            <a:pPr marL="457200" lvl="0" indent="-457200" defTabSz="914400">
              <a:spcBef>
                <a:spcPts val="0"/>
              </a:spcBef>
              <a:spcAft>
                <a:spcPts val="600"/>
              </a:spcAft>
              <a:buClr>
                <a:schemeClr val="tx1"/>
              </a:buClr>
              <a:buAutoNum type="arabicPeriod"/>
              <a:defRPr/>
            </a:pPr>
            <a:r>
              <a:rPr lang="en-US" sz="2800"/>
              <a:t>and</a:t>
            </a:r>
          </a:p>
          <a:p>
            <a:pPr marL="457200" lvl="0" indent="-457200" defTabSz="914400">
              <a:spcBef>
                <a:spcPts val="0"/>
              </a:spcBef>
              <a:spcAft>
                <a:spcPts val="600"/>
              </a:spcAft>
              <a:buClr>
                <a:schemeClr val="tx1"/>
              </a:buClr>
              <a:buAutoNum type="arabicPeriod"/>
              <a:defRPr/>
            </a:pPr>
            <a:r>
              <a:rPr lang="en-US" sz="2800"/>
              <a:t>because</a:t>
            </a:r>
          </a:p>
          <a:p>
            <a:pPr marL="457200" lvl="0" indent="-457200" defTabSz="914400">
              <a:spcBef>
                <a:spcPts val="0"/>
              </a:spcBef>
              <a:spcAft>
                <a:spcPts val="600"/>
              </a:spcAft>
              <a:buClr>
                <a:schemeClr val="tx1"/>
              </a:buClr>
              <a:buAutoNum type="arabicPeriod"/>
              <a:defRPr/>
            </a:pPr>
            <a:r>
              <a:rPr lang="en-US" sz="2800"/>
              <a:t>then</a:t>
            </a:r>
          </a:p>
          <a:p>
            <a:pPr marL="457200" lvl="0" indent="-457200" defTabSz="914400">
              <a:spcBef>
                <a:spcPts val="0"/>
              </a:spcBef>
              <a:spcAft>
                <a:spcPts val="600"/>
              </a:spcAft>
              <a:buClr>
                <a:schemeClr val="tx1"/>
              </a:buClr>
              <a:buAutoNum type="arabicPeriod"/>
              <a:defRPr/>
            </a:pPr>
            <a:r>
              <a:rPr lang="en-US" sz="2800"/>
              <a:t>always</a:t>
            </a:r>
          </a:p>
        </p:txBody>
      </p:sp>
      <p:sp>
        <p:nvSpPr>
          <p:cNvPr id="8" name="Footer Placeholder 7"/>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33</a:t>
            </a:fld>
            <a:endParaRPr lang="en-US"/>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latin typeface="+mj-lt"/>
                <a:ea typeface="+mj-ea"/>
                <a:cs typeface="+mj-cs"/>
              </a:rPr>
              <a:t>Create a sentence that combines the ideas in both images.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682" y="3001169"/>
            <a:ext cx="2900363" cy="192024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7130" y="3092609"/>
            <a:ext cx="2864735" cy="1737360"/>
          </a:xfrm>
          <a:prstGeom prst="rect">
            <a:avLst/>
          </a:prstGeom>
        </p:spPr>
      </p:pic>
    </p:spTree>
    <p:extLst>
      <p:ext uri="{BB962C8B-B14F-4D97-AF65-F5344CB8AC3E}">
        <p14:creationId xmlns:p14="http://schemas.microsoft.com/office/powerpoint/2010/main" val="2275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a:xfrm>
            <a:off x="628650" y="339115"/>
            <a:ext cx="7886700" cy="1325563"/>
          </a:xfrm>
        </p:spPr>
        <p:txBody>
          <a:bodyPr>
            <a:normAutofit/>
          </a:bodyPr>
          <a:lstStyle/>
          <a:p>
            <a:pPr>
              <a:defRPr/>
            </a:pPr>
            <a:r>
              <a:rPr lang="en-US">
                <a:solidFill>
                  <a:schemeClr val="tx1"/>
                </a:solidFill>
              </a:rPr>
              <a:t>“Force” Elaboration</a:t>
            </a:r>
            <a:endParaRPr lang="en-US">
              <a:solidFill>
                <a:schemeClr val="tx1"/>
              </a:solidFill>
              <a:latin typeface="Palatino" charset="0"/>
            </a:endParaRPr>
          </a:p>
        </p:txBody>
      </p:sp>
      <p:sp>
        <p:nvSpPr>
          <p:cNvPr id="3" name="Content Placeholder 2"/>
          <p:cNvSpPr>
            <a:spLocks noGrp="1"/>
          </p:cNvSpPr>
          <p:nvPr>
            <p:ph idx="1"/>
          </p:nvPr>
        </p:nvSpPr>
        <p:spPr>
          <a:xfrm>
            <a:off x="840000" y="1825625"/>
            <a:ext cx="4944980" cy="3470986"/>
          </a:xfrm>
        </p:spPr>
        <p:txBody>
          <a:bodyPr>
            <a:normAutofit/>
          </a:bodyPr>
          <a:lstStyle/>
          <a:p>
            <a:pPr marL="0" indent="0">
              <a:buNone/>
            </a:pPr>
            <a:r>
              <a:rPr lang="en-US" sz="2800">
                <a:solidFill>
                  <a:schemeClr val="tx1">
                    <a:lumMod val="95000"/>
                  </a:schemeClr>
                </a:solidFill>
              </a:rPr>
              <a:t>1.	I wanted to...</a:t>
            </a:r>
          </a:p>
          <a:p>
            <a:pPr marL="0" indent="0">
              <a:buNone/>
            </a:pPr>
            <a:r>
              <a:rPr lang="en-US" sz="2800">
                <a:solidFill>
                  <a:schemeClr val="tx1">
                    <a:lumMod val="95000"/>
                  </a:schemeClr>
                </a:solidFill>
              </a:rPr>
              <a:t>2.	I felt bad when...</a:t>
            </a:r>
          </a:p>
          <a:p>
            <a:pPr marL="0" indent="0">
              <a:buNone/>
            </a:pPr>
            <a:r>
              <a:rPr lang="en-US" sz="2800">
                <a:solidFill>
                  <a:schemeClr val="tx1">
                    <a:lumMod val="95000"/>
                  </a:schemeClr>
                </a:solidFill>
              </a:rPr>
              <a:t>3.	I would have..., but...</a:t>
            </a:r>
          </a:p>
          <a:p>
            <a:pPr marL="0" indent="0">
              <a:buNone/>
            </a:pPr>
            <a:r>
              <a:rPr lang="en-US" sz="2800">
                <a:solidFill>
                  <a:schemeClr val="tx1">
                    <a:lumMod val="95000"/>
                  </a:schemeClr>
                </a:solidFill>
              </a:rPr>
              <a:t>4.	I was glad that...</a:t>
            </a:r>
          </a:p>
          <a:p>
            <a:pPr marL="0" indent="0">
              <a:buNone/>
            </a:pPr>
            <a:r>
              <a:rPr lang="en-US" sz="2800">
                <a:solidFill>
                  <a:schemeClr val="tx1">
                    <a:lumMod val="95000"/>
                  </a:schemeClr>
                </a:solidFill>
              </a:rPr>
              <a:t>5.	My parents insisted...</a:t>
            </a:r>
          </a:p>
          <a:p>
            <a:pPr marL="0" indent="0">
              <a:buNone/>
            </a:pPr>
            <a:r>
              <a:rPr lang="en-US" sz="2800">
                <a:solidFill>
                  <a:schemeClr val="tx1">
                    <a:lumMod val="95000"/>
                  </a:schemeClr>
                </a:solidFill>
              </a:rPr>
              <a:t>6.	I was annoyed...</a:t>
            </a:r>
          </a:p>
          <a:p>
            <a:pPr marL="0" indent="0">
              <a:buNone/>
            </a:pPr>
            <a:r>
              <a:rPr lang="en-US" sz="2800">
                <a:solidFill>
                  <a:schemeClr val="tx1">
                    <a:lumMod val="95000"/>
                  </a:schemeClr>
                </a:solidFill>
              </a:rPr>
              <a:t>7.	I didn’t get to...</a:t>
            </a:r>
          </a:p>
          <a:p>
            <a:endParaRPr lang="en-US" sz="2800"/>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34</a:t>
            </a:fld>
            <a:endParaRPr lang="en-US"/>
          </a:p>
        </p:txBody>
      </p:sp>
      <p:pic>
        <p:nvPicPr>
          <p:cNvPr id="312325" name="Picture 5"/>
          <p:cNvPicPr>
            <a:picLocks noChangeAspect="1" noChangeArrowheads="1"/>
          </p:cNvPicPr>
          <p:nvPr/>
        </p:nvPicPr>
        <p:blipFill>
          <a:blip r:embed="rId3">
            <a:duotone>
              <a:schemeClr val="accent3">
                <a:shade val="45000"/>
                <a:satMod val="135000"/>
              </a:schemeClr>
              <a:prstClr val="white"/>
            </a:duotone>
          </a:blip>
          <a:srcRect/>
          <a:stretch>
            <a:fillRect/>
          </a:stretch>
        </p:blipFill>
        <p:spPr bwMode="auto">
          <a:xfrm>
            <a:off x="6891739" y="2387821"/>
            <a:ext cx="1189822" cy="2346593"/>
          </a:xfrm>
          <a:prstGeom prst="rect">
            <a:avLst/>
          </a:prstGeom>
          <a:noFill/>
          <a:ln w="9525">
            <a:solidFill>
              <a:schemeClr val="accent4">
                <a:lumMod val="20000"/>
                <a:lumOff val="80000"/>
              </a:schemeClr>
            </a:solidFill>
            <a:miter lim="800000"/>
            <a:headEnd/>
            <a:tailEnd/>
          </a:ln>
        </p:spPr>
      </p:pic>
      <p:sp>
        <p:nvSpPr>
          <p:cNvPr id="312326" name="TextBox 5"/>
          <p:cNvSpPr txBox="1">
            <a:spLocks noChangeArrowheads="1"/>
          </p:cNvSpPr>
          <p:nvPr/>
        </p:nvSpPr>
        <p:spPr bwMode="auto">
          <a:xfrm>
            <a:off x="1752600" y="5457558"/>
            <a:ext cx="5908990" cy="830997"/>
          </a:xfrm>
          <a:prstGeom prst="rect">
            <a:avLst/>
          </a:prstGeom>
          <a:solidFill>
            <a:schemeClr val="accent4">
              <a:lumMod val="20000"/>
              <a:lumOff val="80000"/>
            </a:schemeClr>
          </a:solidFill>
          <a:ln w="9525">
            <a:noFill/>
            <a:miter lim="800000"/>
            <a:headEnd/>
            <a:tailEnd/>
          </a:ln>
        </p:spPr>
        <p:txBody>
          <a:bodyPr wrap="none">
            <a:prstTxWarp prst="textNoShape">
              <a:avLst/>
            </a:prstTxWarp>
            <a:spAutoFit/>
          </a:bodyPr>
          <a:lstStyle/>
          <a:p>
            <a:pPr algn="ctr"/>
            <a:r>
              <a:rPr lang="en-US" sz="2400">
                <a:solidFill>
                  <a:schemeClr val="bg1"/>
                </a:solidFill>
              </a:rPr>
              <a:t>Find out what your partner did last night. </a:t>
            </a:r>
          </a:p>
          <a:p>
            <a:pPr algn="ctr"/>
            <a:r>
              <a:rPr lang="en-US" sz="2400">
                <a:solidFill>
                  <a:schemeClr val="bg1"/>
                </a:solidFill>
              </a:rPr>
              <a:t>Ask a follow-up question to get more details. </a:t>
            </a:r>
          </a:p>
        </p:txBody>
      </p:sp>
      <p:sp>
        <p:nvSpPr>
          <p:cNvPr id="2" name="TextBox 1"/>
          <p:cNvSpPr txBox="1"/>
          <p:nvPr/>
        </p:nvSpPr>
        <p:spPr>
          <a:xfrm>
            <a:off x="5523858" y="463287"/>
            <a:ext cx="3396467" cy="1077218"/>
          </a:xfrm>
          <a:prstGeom prst="rect">
            <a:avLst/>
          </a:prstGeom>
          <a:solidFill>
            <a:schemeClr val="accent4">
              <a:lumMod val="20000"/>
              <a:lumOff val="80000"/>
            </a:schemeClr>
          </a:solidFill>
        </p:spPr>
        <p:txBody>
          <a:bodyPr wrap="square" rtlCol="0">
            <a:spAutoFit/>
          </a:bodyPr>
          <a:lstStyle/>
          <a:p>
            <a:r>
              <a:rPr lang="en-US" sz="3200" i="1">
                <a:solidFill>
                  <a:schemeClr val="bg1"/>
                </a:solidFill>
              </a:rPr>
              <a:t>What did you do over the weekend?</a:t>
            </a:r>
          </a:p>
        </p:txBody>
      </p:sp>
    </p:spTree>
    <p:extLst>
      <p:ext uri="{BB962C8B-B14F-4D97-AF65-F5344CB8AC3E}">
        <p14:creationId xmlns:p14="http://schemas.microsoft.com/office/powerpoint/2010/main" val="173839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489416" y="304800"/>
            <a:ext cx="8229600" cy="1143000"/>
          </a:xfrm>
        </p:spPr>
        <p:txBody>
          <a:bodyPr>
            <a:normAutofit/>
          </a:bodyPr>
          <a:lstStyle/>
          <a:p>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35</a:t>
            </a:fld>
            <a:endParaRPr lang="en-US"/>
          </a:p>
        </p:txBody>
      </p:sp>
    </p:spTree>
    <p:extLst>
      <p:ext uri="{BB962C8B-B14F-4D97-AF65-F5344CB8AC3E}">
        <p14:creationId xmlns:p14="http://schemas.microsoft.com/office/powerpoint/2010/main" val="184479822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628650" y="73026"/>
            <a:ext cx="7886700" cy="1325563"/>
          </a:xfrm>
        </p:spPr>
        <p:txBody>
          <a:bodyPr/>
          <a:lstStyle/>
          <a:p>
            <a:r>
              <a:rPr lang="en-US" sz="4400">
                <a:solidFill>
                  <a:schemeClr val="tx1"/>
                </a:solidFill>
                <a:ea typeface="Cambria" pitchFamily="-84" charset="0"/>
                <a:cs typeface="Cambria" pitchFamily="-84" charset="0"/>
              </a:rPr>
              <a:t>Do you want to  …..?</a:t>
            </a:r>
          </a:p>
        </p:txBody>
      </p:sp>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36</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2374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2432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3324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712540" y="4283940"/>
            <a:ext cx="1988045" cy="461665"/>
          </a:xfrm>
          <a:prstGeom prst="rect">
            <a:avLst/>
          </a:prstGeom>
          <a:noFill/>
          <a:ln w="9525">
            <a:noFill/>
            <a:miter lim="800000"/>
            <a:headEnd/>
            <a:tailEnd/>
          </a:ln>
        </p:spPr>
        <p:txBody>
          <a:bodyPr wrap="none">
            <a:prstTxWarp prst="textNoShape">
              <a:avLst/>
            </a:prstTxWarp>
            <a:spAutoFit/>
          </a:bodyPr>
          <a:lstStyle/>
          <a:p>
            <a:pPr algn="ctr"/>
            <a:r>
              <a:rPr lang="en-US" sz="2400"/>
              <a:t>explore a cave</a:t>
            </a:r>
          </a:p>
        </p:txBody>
      </p:sp>
      <p:sp>
        <p:nvSpPr>
          <p:cNvPr id="81931" name="TextBox 25"/>
          <p:cNvSpPr txBox="1">
            <a:spLocks noChangeArrowheads="1"/>
          </p:cNvSpPr>
          <p:nvPr/>
        </p:nvSpPr>
        <p:spPr bwMode="auto">
          <a:xfrm>
            <a:off x="4271650" y="4116050"/>
            <a:ext cx="1016625" cy="461665"/>
          </a:xfrm>
          <a:prstGeom prst="rect">
            <a:avLst/>
          </a:prstGeom>
          <a:noFill/>
          <a:ln w="9525">
            <a:noFill/>
            <a:miter lim="800000"/>
            <a:headEnd/>
            <a:tailEnd/>
          </a:ln>
        </p:spPr>
        <p:txBody>
          <a:bodyPr wrap="none">
            <a:prstTxWarp prst="textNoShape">
              <a:avLst/>
            </a:prstTxWarp>
            <a:spAutoFit/>
          </a:bodyPr>
          <a:lstStyle/>
          <a:p>
            <a:pPr algn="ctr"/>
            <a:r>
              <a:rPr lang="en-US" sz="2400"/>
              <a:t>zipline</a:t>
            </a:r>
          </a:p>
        </p:txBody>
      </p:sp>
      <p:sp>
        <p:nvSpPr>
          <p:cNvPr id="81932" name="TextBox 26"/>
          <p:cNvSpPr txBox="1">
            <a:spLocks noChangeArrowheads="1"/>
          </p:cNvSpPr>
          <p:nvPr/>
        </p:nvSpPr>
        <p:spPr bwMode="auto">
          <a:xfrm>
            <a:off x="6315719" y="3975100"/>
            <a:ext cx="2686954" cy="461665"/>
          </a:xfrm>
          <a:prstGeom prst="rect">
            <a:avLst/>
          </a:prstGeom>
          <a:noFill/>
          <a:ln w="9525">
            <a:noFill/>
            <a:miter lim="800000"/>
            <a:headEnd/>
            <a:tailEnd/>
          </a:ln>
        </p:spPr>
        <p:txBody>
          <a:bodyPr wrap="none">
            <a:prstTxWarp prst="textNoShape">
              <a:avLst/>
            </a:prstTxWarp>
            <a:spAutoFit/>
          </a:bodyPr>
          <a:lstStyle/>
          <a:p>
            <a:pPr algn="ctr"/>
            <a:r>
              <a:rPr lang="en-US" sz="2400"/>
              <a:t>play in the waterfall</a:t>
            </a:r>
          </a:p>
        </p:txBody>
      </p:sp>
    </p:spTree>
    <p:extLst>
      <p:ext uri="{BB962C8B-B14F-4D97-AF65-F5344CB8AC3E}">
        <p14:creationId xmlns:p14="http://schemas.microsoft.com/office/powerpoint/2010/main" val="82748663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628650" y="73026"/>
            <a:ext cx="7886700" cy="1325563"/>
          </a:xfrm>
        </p:spPr>
        <p:txBody>
          <a:bodyPr/>
          <a:lstStyle/>
          <a:p>
            <a:r>
              <a:rPr lang="en-US" sz="4400">
                <a:solidFill>
                  <a:schemeClr val="tx1"/>
                </a:solidFill>
                <a:ea typeface="Cambria" pitchFamily="-84" charset="0"/>
                <a:cs typeface="Cambria" pitchFamily="-84" charset="0"/>
              </a:rPr>
              <a:t>Do you want to  …..?</a:t>
            </a:r>
          </a:p>
        </p:txBody>
      </p:sp>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37</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sp>
        <p:nvSpPr>
          <p:cNvPr id="81930" name="TextBox 24"/>
          <p:cNvSpPr txBox="1">
            <a:spLocks noChangeArrowheads="1"/>
          </p:cNvSpPr>
          <p:nvPr/>
        </p:nvSpPr>
        <p:spPr bwMode="auto">
          <a:xfrm>
            <a:off x="712540" y="4118840"/>
            <a:ext cx="1988045" cy="461665"/>
          </a:xfrm>
          <a:prstGeom prst="rect">
            <a:avLst/>
          </a:prstGeom>
          <a:noFill/>
          <a:ln w="9525">
            <a:noFill/>
            <a:miter lim="800000"/>
            <a:headEnd/>
            <a:tailEnd/>
          </a:ln>
        </p:spPr>
        <p:txBody>
          <a:bodyPr wrap="none">
            <a:prstTxWarp prst="textNoShape">
              <a:avLst/>
            </a:prstTxWarp>
            <a:spAutoFit/>
          </a:bodyPr>
          <a:lstStyle/>
          <a:p>
            <a:pPr algn="ctr"/>
            <a:r>
              <a:rPr lang="en-US" sz="2400"/>
              <a:t>explore a cave</a:t>
            </a:r>
          </a:p>
        </p:txBody>
      </p:sp>
      <p:sp>
        <p:nvSpPr>
          <p:cNvPr id="81931" name="TextBox 25"/>
          <p:cNvSpPr txBox="1">
            <a:spLocks noChangeArrowheads="1"/>
          </p:cNvSpPr>
          <p:nvPr/>
        </p:nvSpPr>
        <p:spPr bwMode="auto">
          <a:xfrm>
            <a:off x="4271650" y="3950950"/>
            <a:ext cx="1016625" cy="461665"/>
          </a:xfrm>
          <a:prstGeom prst="rect">
            <a:avLst/>
          </a:prstGeom>
          <a:noFill/>
          <a:ln w="9525">
            <a:noFill/>
            <a:miter lim="800000"/>
            <a:headEnd/>
            <a:tailEnd/>
          </a:ln>
        </p:spPr>
        <p:txBody>
          <a:bodyPr wrap="none">
            <a:prstTxWarp prst="textNoShape">
              <a:avLst/>
            </a:prstTxWarp>
            <a:spAutoFit/>
          </a:bodyPr>
          <a:lstStyle/>
          <a:p>
            <a:pPr algn="ctr"/>
            <a:r>
              <a:rPr lang="en-US" sz="2400"/>
              <a:t>zipline</a:t>
            </a:r>
          </a:p>
        </p:txBody>
      </p:sp>
      <p:sp>
        <p:nvSpPr>
          <p:cNvPr id="81932" name="TextBox 26"/>
          <p:cNvSpPr txBox="1">
            <a:spLocks noChangeArrowheads="1"/>
          </p:cNvSpPr>
          <p:nvPr/>
        </p:nvSpPr>
        <p:spPr bwMode="auto">
          <a:xfrm>
            <a:off x="6315719" y="3594100"/>
            <a:ext cx="2686954" cy="461665"/>
          </a:xfrm>
          <a:prstGeom prst="rect">
            <a:avLst/>
          </a:prstGeom>
          <a:noFill/>
          <a:ln w="9525">
            <a:noFill/>
            <a:miter lim="800000"/>
            <a:headEnd/>
            <a:tailEnd/>
          </a:ln>
        </p:spPr>
        <p:txBody>
          <a:bodyPr wrap="none">
            <a:prstTxWarp prst="textNoShape">
              <a:avLst/>
            </a:prstTxWarp>
            <a:spAutoFit/>
          </a:bodyPr>
          <a:lstStyle/>
          <a:p>
            <a:pPr algn="ctr"/>
            <a:r>
              <a:rPr lang="en-US" sz="2400"/>
              <a:t>play in the waterfall</a:t>
            </a:r>
          </a:p>
        </p:txBody>
      </p:sp>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344630" y="6186008"/>
            <a:ext cx="2489785" cy="461665"/>
          </a:xfrm>
          <a:prstGeom prst="rect">
            <a:avLst/>
          </a:prstGeom>
          <a:noFill/>
          <a:ln w="9525">
            <a:noFill/>
            <a:miter lim="800000"/>
            <a:headEnd/>
            <a:tailEnd/>
          </a:ln>
        </p:spPr>
        <p:txBody>
          <a:bodyPr wrap="none">
            <a:prstTxWarp prst="textNoShape">
              <a:avLst/>
            </a:prstTxWarp>
            <a:spAutoFit/>
          </a:bodyPr>
          <a:lstStyle/>
          <a:p>
            <a:pPr algn="ctr"/>
            <a:r>
              <a:rPr lang="en-US" sz="2400"/>
              <a:t>swim at the beach</a:t>
            </a:r>
          </a:p>
        </p:txBody>
      </p:sp>
      <p:sp>
        <p:nvSpPr>
          <p:cNvPr id="17" name="TextBox 28"/>
          <p:cNvSpPr txBox="1">
            <a:spLocks noChangeArrowheads="1"/>
          </p:cNvSpPr>
          <p:nvPr/>
        </p:nvSpPr>
        <p:spPr bwMode="auto">
          <a:xfrm>
            <a:off x="4432060" y="6261100"/>
            <a:ext cx="1106971" cy="461665"/>
          </a:xfrm>
          <a:prstGeom prst="rect">
            <a:avLst/>
          </a:prstGeom>
          <a:noFill/>
          <a:ln w="9525">
            <a:noFill/>
            <a:miter lim="800000"/>
            <a:headEnd/>
            <a:tailEnd/>
          </a:ln>
        </p:spPr>
        <p:txBody>
          <a:bodyPr wrap="none">
            <a:prstTxWarp prst="textNoShape">
              <a:avLst/>
            </a:prstTxWarp>
            <a:spAutoFit/>
          </a:bodyPr>
          <a:lstStyle/>
          <a:p>
            <a:pPr algn="ctr"/>
            <a:r>
              <a:rPr lang="en-US" sz="2400"/>
              <a:t>snorkel</a:t>
            </a:r>
          </a:p>
        </p:txBody>
      </p:sp>
      <p:sp>
        <p:nvSpPr>
          <p:cNvPr id="18" name="TextBox 29"/>
          <p:cNvSpPr txBox="1">
            <a:spLocks noChangeArrowheads="1"/>
          </p:cNvSpPr>
          <p:nvPr/>
        </p:nvSpPr>
        <p:spPr bwMode="auto">
          <a:xfrm>
            <a:off x="6464803" y="6381750"/>
            <a:ext cx="2796535" cy="461665"/>
          </a:xfrm>
          <a:prstGeom prst="rect">
            <a:avLst/>
          </a:prstGeom>
          <a:noFill/>
          <a:ln w="9525">
            <a:noFill/>
            <a:miter lim="800000"/>
            <a:headEnd/>
            <a:tailEnd/>
          </a:ln>
        </p:spPr>
        <p:txBody>
          <a:bodyPr wrap="none">
            <a:prstTxWarp prst="textNoShape">
              <a:avLst/>
            </a:prstTxWarp>
            <a:spAutoFit/>
          </a:bodyPr>
          <a:lstStyle/>
          <a:p>
            <a:pPr algn="ctr"/>
            <a:r>
              <a:rPr lang="en-US" sz="2400"/>
              <a:t>hike in the rainforest</a:t>
            </a:r>
          </a:p>
        </p:txBody>
      </p:sp>
    </p:spTree>
    <p:extLst>
      <p:ext uri="{BB962C8B-B14F-4D97-AF65-F5344CB8AC3E}">
        <p14:creationId xmlns:p14="http://schemas.microsoft.com/office/powerpoint/2010/main" val="121632909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7"/>
          <p:cNvSpPr>
            <a:spLocks noGrp="1"/>
          </p:cNvSpPr>
          <p:nvPr>
            <p:ph type="title"/>
          </p:nvPr>
        </p:nvSpPr>
        <p:spPr>
          <a:xfrm>
            <a:off x="628650" y="73026"/>
            <a:ext cx="7886700" cy="1325563"/>
          </a:xfrm>
        </p:spPr>
        <p:txBody>
          <a:bodyPr/>
          <a:lstStyle/>
          <a:p>
            <a:r>
              <a:rPr lang="en-US" sz="4400">
                <a:solidFill>
                  <a:schemeClr val="tx1"/>
                </a:solidFill>
                <a:ea typeface="Cambria" pitchFamily="-84" charset="0"/>
                <a:cs typeface="Cambria" pitchFamily="-84" charset="0"/>
              </a:rPr>
              <a:t>Do you want to  …..?</a:t>
            </a:r>
          </a:p>
        </p:txBody>
      </p:sp>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38</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
        <p:nvSpPr>
          <p:cNvPr id="15" name="TextBox 27"/>
          <p:cNvSpPr txBox="1">
            <a:spLocks noChangeArrowheads="1"/>
          </p:cNvSpPr>
          <p:nvPr/>
        </p:nvSpPr>
        <p:spPr bwMode="auto">
          <a:xfrm>
            <a:off x="344630" y="6186008"/>
            <a:ext cx="2489785" cy="461665"/>
          </a:xfrm>
          <a:prstGeom prst="rect">
            <a:avLst/>
          </a:prstGeom>
          <a:noFill/>
          <a:ln w="9525">
            <a:noFill/>
            <a:miter lim="800000"/>
            <a:headEnd/>
            <a:tailEnd/>
          </a:ln>
        </p:spPr>
        <p:txBody>
          <a:bodyPr wrap="none">
            <a:prstTxWarp prst="textNoShape">
              <a:avLst/>
            </a:prstTxWarp>
            <a:spAutoFit/>
          </a:bodyPr>
          <a:lstStyle/>
          <a:p>
            <a:pPr algn="ctr"/>
            <a:r>
              <a:rPr lang="en-US" sz="2400"/>
              <a:t>swim at the beach</a:t>
            </a:r>
          </a:p>
        </p:txBody>
      </p:sp>
      <p:sp>
        <p:nvSpPr>
          <p:cNvPr id="17" name="TextBox 28"/>
          <p:cNvSpPr txBox="1">
            <a:spLocks noChangeArrowheads="1"/>
          </p:cNvSpPr>
          <p:nvPr/>
        </p:nvSpPr>
        <p:spPr bwMode="auto">
          <a:xfrm>
            <a:off x="4432060" y="6261100"/>
            <a:ext cx="1106971" cy="461665"/>
          </a:xfrm>
          <a:prstGeom prst="rect">
            <a:avLst/>
          </a:prstGeom>
          <a:noFill/>
          <a:ln w="9525">
            <a:noFill/>
            <a:miter lim="800000"/>
            <a:headEnd/>
            <a:tailEnd/>
          </a:ln>
        </p:spPr>
        <p:txBody>
          <a:bodyPr wrap="none">
            <a:prstTxWarp prst="textNoShape">
              <a:avLst/>
            </a:prstTxWarp>
            <a:spAutoFit/>
          </a:bodyPr>
          <a:lstStyle/>
          <a:p>
            <a:pPr algn="ctr"/>
            <a:r>
              <a:rPr lang="en-US" sz="2400"/>
              <a:t>snorkel</a:t>
            </a:r>
          </a:p>
        </p:txBody>
      </p:sp>
      <p:sp>
        <p:nvSpPr>
          <p:cNvPr id="18" name="TextBox 29"/>
          <p:cNvSpPr txBox="1">
            <a:spLocks noChangeArrowheads="1"/>
          </p:cNvSpPr>
          <p:nvPr/>
        </p:nvSpPr>
        <p:spPr bwMode="auto">
          <a:xfrm>
            <a:off x="6464803" y="6381750"/>
            <a:ext cx="2796535" cy="461665"/>
          </a:xfrm>
          <a:prstGeom prst="rect">
            <a:avLst/>
          </a:prstGeom>
          <a:noFill/>
          <a:ln w="9525">
            <a:noFill/>
            <a:miter lim="800000"/>
            <a:headEnd/>
            <a:tailEnd/>
          </a:ln>
        </p:spPr>
        <p:txBody>
          <a:bodyPr wrap="none">
            <a:prstTxWarp prst="textNoShape">
              <a:avLst/>
            </a:prstTxWarp>
            <a:spAutoFit/>
          </a:bodyPr>
          <a:lstStyle/>
          <a:p>
            <a:pPr algn="ctr"/>
            <a:r>
              <a:rPr lang="en-US" sz="2400"/>
              <a:t>hike in the rainforest</a:t>
            </a:r>
          </a:p>
        </p:txBody>
      </p:sp>
    </p:spTree>
    <p:extLst>
      <p:ext uri="{BB962C8B-B14F-4D97-AF65-F5344CB8AC3E}">
        <p14:creationId xmlns:p14="http://schemas.microsoft.com/office/powerpoint/2010/main" val="17439519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ooter Placeholder 15"/>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39</a:t>
            </a:fld>
            <a:endParaRPr lang="en-US"/>
          </a:p>
        </p:txBody>
      </p:sp>
      <p:sp>
        <p:nvSpPr>
          <p:cNvPr id="81923" name="TextBox 8"/>
          <p:cNvSpPr txBox="1">
            <a:spLocks noChangeArrowheads="1"/>
          </p:cNvSpPr>
          <p:nvPr/>
        </p:nvSpPr>
        <p:spPr bwMode="auto">
          <a:xfrm>
            <a:off x="711200" y="1163637"/>
            <a:ext cx="5501025" cy="830997"/>
          </a:xfrm>
          <a:prstGeom prst="rect">
            <a:avLst/>
          </a:prstGeom>
          <a:noFill/>
          <a:ln w="9525">
            <a:noFill/>
            <a:miter lim="800000"/>
            <a:headEnd/>
            <a:tailEnd/>
          </a:ln>
        </p:spPr>
        <p:txBody>
          <a:bodyPr wrap="none">
            <a:prstTxWarp prst="textNoShape">
              <a:avLst/>
            </a:prstTxWarp>
            <a:spAutoFit/>
          </a:bodyPr>
          <a:lstStyle/>
          <a:p>
            <a:r>
              <a:rPr lang="en-US" sz="2400"/>
              <a:t>Yes, I want to explore the cave. </a:t>
            </a:r>
          </a:p>
          <a:p>
            <a:r>
              <a:rPr lang="en-US" sz="2400"/>
              <a:t>No, It’s too hot. I want to go to the beach. </a:t>
            </a:r>
          </a:p>
        </p:txBody>
      </p:sp>
      <p:pic>
        <p:nvPicPr>
          <p:cNvPr id="81924" name="Picture 12" descr="117-1718_IMG.JPG"/>
          <p:cNvPicPr>
            <a:picLocks noChangeAspect="1"/>
          </p:cNvPicPr>
          <p:nvPr/>
        </p:nvPicPr>
        <p:blipFill>
          <a:blip r:embed="rId2"/>
          <a:srcRect/>
          <a:stretch>
            <a:fillRect/>
          </a:stretch>
        </p:blipFill>
        <p:spPr bwMode="auto">
          <a:xfrm>
            <a:off x="6574139" y="1993900"/>
            <a:ext cx="2170113" cy="1627188"/>
          </a:xfrm>
          <a:prstGeom prst="rect">
            <a:avLst/>
          </a:prstGeom>
          <a:noFill/>
          <a:ln w="9525">
            <a:noFill/>
            <a:miter lim="800000"/>
            <a:headEnd/>
            <a:tailEnd/>
          </a:ln>
        </p:spPr>
      </p:pic>
      <p:pic>
        <p:nvPicPr>
          <p:cNvPr id="81925" name="Picture 16" descr="IMG_3674.JPG"/>
          <p:cNvPicPr>
            <a:picLocks noChangeAspect="1"/>
          </p:cNvPicPr>
          <p:nvPr/>
        </p:nvPicPr>
        <p:blipFill>
          <a:blip r:embed="rId3"/>
          <a:srcRect/>
          <a:stretch>
            <a:fillRect/>
          </a:stretch>
        </p:blipFill>
        <p:spPr bwMode="auto">
          <a:xfrm>
            <a:off x="304800" y="2078180"/>
            <a:ext cx="2803525" cy="2103438"/>
          </a:xfrm>
          <a:prstGeom prst="rect">
            <a:avLst/>
          </a:prstGeom>
          <a:noFill/>
          <a:ln w="9525">
            <a:noFill/>
            <a:miter lim="800000"/>
            <a:headEnd/>
            <a:tailEnd/>
          </a:ln>
        </p:spPr>
      </p:pic>
      <p:pic>
        <p:nvPicPr>
          <p:cNvPr id="81926" name="Picture 19" descr="Unknown-2.jpeg"/>
          <p:cNvPicPr>
            <a:picLocks noChangeAspect="1"/>
          </p:cNvPicPr>
          <p:nvPr/>
        </p:nvPicPr>
        <p:blipFill>
          <a:blip r:embed="rId4"/>
          <a:srcRect/>
          <a:stretch>
            <a:fillRect/>
          </a:stretch>
        </p:blipFill>
        <p:spPr bwMode="auto">
          <a:xfrm>
            <a:off x="3565525" y="2167370"/>
            <a:ext cx="2428875" cy="1819275"/>
          </a:xfrm>
          <a:prstGeom prst="rect">
            <a:avLst/>
          </a:prstGeom>
          <a:noFill/>
          <a:ln w="9525">
            <a:noFill/>
            <a:miter lim="800000"/>
            <a:headEnd/>
            <a:tailEnd/>
          </a:ln>
        </p:spPr>
      </p:pic>
      <p:pic>
        <p:nvPicPr>
          <p:cNvPr id="12" name="Picture 20" descr="luquillo-beach.jpg"/>
          <p:cNvPicPr>
            <a:picLocks noChangeAspect="1"/>
          </p:cNvPicPr>
          <p:nvPr/>
        </p:nvPicPr>
        <p:blipFill>
          <a:blip r:embed="rId5"/>
          <a:srcRect/>
          <a:stretch>
            <a:fillRect/>
          </a:stretch>
        </p:blipFill>
        <p:spPr bwMode="auto">
          <a:xfrm>
            <a:off x="404453" y="4533900"/>
            <a:ext cx="2370138" cy="1692275"/>
          </a:xfrm>
          <a:prstGeom prst="rect">
            <a:avLst/>
          </a:prstGeom>
          <a:noFill/>
          <a:ln w="9525">
            <a:noFill/>
            <a:miter lim="800000"/>
            <a:headEnd/>
            <a:tailEnd/>
          </a:ln>
        </p:spPr>
      </p:pic>
      <p:pic>
        <p:nvPicPr>
          <p:cNvPr id="13" name="Picture 21" descr="images.jpeg"/>
          <p:cNvPicPr>
            <a:picLocks noChangeAspect="1"/>
          </p:cNvPicPr>
          <p:nvPr/>
        </p:nvPicPr>
        <p:blipFill>
          <a:blip r:embed="rId6"/>
          <a:srcRect/>
          <a:stretch>
            <a:fillRect/>
          </a:stretch>
        </p:blipFill>
        <p:spPr bwMode="auto">
          <a:xfrm>
            <a:off x="7126470" y="4114800"/>
            <a:ext cx="1473200" cy="2222500"/>
          </a:xfrm>
          <a:prstGeom prst="rect">
            <a:avLst/>
          </a:prstGeom>
          <a:noFill/>
          <a:ln w="9525">
            <a:noFill/>
            <a:miter lim="800000"/>
            <a:headEnd/>
            <a:tailEnd/>
          </a:ln>
        </p:spPr>
      </p:pic>
      <p:pic>
        <p:nvPicPr>
          <p:cNvPr id="14" name="Picture 23" descr="100_2276.jpg"/>
          <p:cNvPicPr>
            <a:picLocks noChangeAspect="1"/>
          </p:cNvPicPr>
          <p:nvPr/>
        </p:nvPicPr>
        <p:blipFill>
          <a:blip r:embed="rId7"/>
          <a:srcRect/>
          <a:stretch>
            <a:fillRect/>
          </a:stretch>
        </p:blipFill>
        <p:spPr bwMode="auto">
          <a:xfrm>
            <a:off x="3429000" y="4432300"/>
            <a:ext cx="3113088" cy="1792288"/>
          </a:xfrm>
          <a:prstGeom prst="rect">
            <a:avLst/>
          </a:prstGeom>
          <a:noFill/>
          <a:ln w="9525">
            <a:noFill/>
            <a:miter lim="800000"/>
            <a:headEnd/>
            <a:tailEnd/>
          </a:ln>
        </p:spPr>
      </p:pic>
    </p:spTree>
    <p:extLst>
      <p:ext uri="{BB962C8B-B14F-4D97-AF65-F5344CB8AC3E}">
        <p14:creationId xmlns:p14="http://schemas.microsoft.com/office/powerpoint/2010/main" val="1429470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1572923" y="928796"/>
            <a:ext cx="5737947" cy="3931920"/>
          </a:xfrm>
          <a:prstGeom prst="rect">
            <a:avLst/>
          </a:prstGeom>
          <a:noFill/>
          <a:ln w="9525">
            <a:noFill/>
            <a:miter lim="800000"/>
            <a:headEnd/>
            <a:tailEnd/>
          </a:ln>
        </p:spPr>
      </p:pic>
      <p:sp>
        <p:nvSpPr>
          <p:cNvPr id="2" name="TextBox 1"/>
          <p:cNvSpPr txBox="1"/>
          <p:nvPr/>
        </p:nvSpPr>
        <p:spPr>
          <a:xfrm>
            <a:off x="2253272" y="5181601"/>
            <a:ext cx="4713150" cy="1200329"/>
          </a:xfrm>
          <a:prstGeom prst="rect">
            <a:avLst/>
          </a:prstGeom>
          <a:noFill/>
        </p:spPr>
        <p:txBody>
          <a:bodyPr wrap="none" rtlCol="0">
            <a:spAutoFit/>
          </a:bodyPr>
          <a:lstStyle/>
          <a:p>
            <a:pPr lvl="0" algn="ctr"/>
            <a:r>
              <a:rPr lang="en-US" sz="2400" b="1" dirty="0"/>
              <a:t>Use the target language as </a:t>
            </a:r>
            <a:r>
              <a:rPr lang="en-US" sz="2400" b="1"/>
              <a:t>the </a:t>
            </a:r>
            <a:endParaRPr lang="en-US" sz="2400" b="1" smtClean="0"/>
          </a:p>
          <a:p>
            <a:pPr lvl="0" algn="ctr"/>
            <a:r>
              <a:rPr lang="en-US" sz="2400" b="1" dirty="0" smtClean="0"/>
              <a:t>vehicle </a:t>
            </a:r>
            <a:r>
              <a:rPr lang="en-US" sz="2400" b="1" dirty="0"/>
              <a:t>and content of instruction.</a:t>
            </a:r>
            <a:endParaRPr lang="en-US" sz="2400" dirty="0"/>
          </a:p>
          <a:p>
            <a:pPr algn="ctr"/>
            <a:endParaRPr lang="en-US" sz="2400" dirty="0"/>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a:t>
            </a:fld>
            <a:endParaRPr lang="en-US" dirty="0"/>
          </a:p>
        </p:txBody>
      </p:sp>
    </p:spTree>
    <p:extLst>
      <p:ext uri="{BB962C8B-B14F-4D97-AF65-F5344CB8AC3E}">
        <p14:creationId xmlns:p14="http://schemas.microsoft.com/office/powerpoint/2010/main" val="16748476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12" descr="117-1718_IMG.JPG"/>
          <p:cNvPicPr>
            <a:picLocks noChangeAspect="1"/>
          </p:cNvPicPr>
          <p:nvPr/>
        </p:nvPicPr>
        <p:blipFill>
          <a:blip r:embed="rId2"/>
          <a:srcRect/>
          <a:stretch>
            <a:fillRect/>
          </a:stretch>
        </p:blipFill>
        <p:spPr bwMode="auto">
          <a:xfrm>
            <a:off x="6553200" y="2057400"/>
            <a:ext cx="2170113" cy="1627188"/>
          </a:xfrm>
          <a:prstGeom prst="rect">
            <a:avLst/>
          </a:prstGeom>
          <a:noFill/>
          <a:ln w="9525">
            <a:noFill/>
            <a:miter lim="800000"/>
            <a:headEnd/>
            <a:tailEnd/>
          </a:ln>
        </p:spPr>
      </p:pic>
      <p:pic>
        <p:nvPicPr>
          <p:cNvPr id="84995" name="Picture 19" descr="Unknown-2.jpeg"/>
          <p:cNvPicPr>
            <a:picLocks noChangeAspect="1"/>
          </p:cNvPicPr>
          <p:nvPr/>
        </p:nvPicPr>
        <p:blipFill>
          <a:blip r:embed="rId3"/>
          <a:srcRect/>
          <a:stretch>
            <a:fillRect/>
          </a:stretch>
        </p:blipFill>
        <p:spPr bwMode="auto">
          <a:xfrm>
            <a:off x="3743325" y="1828800"/>
            <a:ext cx="2428875" cy="1819275"/>
          </a:xfrm>
          <a:prstGeom prst="rect">
            <a:avLst/>
          </a:prstGeom>
          <a:noFill/>
          <a:ln w="9525">
            <a:noFill/>
            <a:miter lim="800000"/>
            <a:headEnd/>
            <a:tailEnd/>
          </a:ln>
        </p:spPr>
      </p:pic>
      <p:pic>
        <p:nvPicPr>
          <p:cNvPr id="84996" name="Picture 23" descr="100_2276.jpg"/>
          <p:cNvPicPr>
            <a:picLocks noChangeAspect="1"/>
          </p:cNvPicPr>
          <p:nvPr/>
        </p:nvPicPr>
        <p:blipFill>
          <a:blip r:embed="rId4"/>
          <a:srcRect/>
          <a:stretch>
            <a:fillRect/>
          </a:stretch>
        </p:blipFill>
        <p:spPr bwMode="auto">
          <a:xfrm>
            <a:off x="304800" y="1828800"/>
            <a:ext cx="3113088" cy="1792288"/>
          </a:xfrm>
          <a:prstGeom prst="rect">
            <a:avLst/>
          </a:prstGeom>
          <a:noFill/>
          <a:ln w="9525">
            <a:noFill/>
            <a:miter lim="800000"/>
            <a:headEnd/>
            <a:tailEnd/>
          </a:ln>
        </p:spPr>
      </p:pic>
      <p:sp>
        <p:nvSpPr>
          <p:cNvPr id="84999" name="TextBox 6"/>
          <p:cNvSpPr txBox="1">
            <a:spLocks noChangeArrowheads="1"/>
          </p:cNvSpPr>
          <p:nvPr/>
        </p:nvSpPr>
        <p:spPr bwMode="auto">
          <a:xfrm>
            <a:off x="1084263" y="4038600"/>
            <a:ext cx="7423150" cy="2308225"/>
          </a:xfrm>
          <a:prstGeom prst="rect">
            <a:avLst/>
          </a:prstGeom>
          <a:noFill/>
          <a:ln w="9525">
            <a:noFill/>
            <a:miter lim="800000"/>
            <a:headEnd/>
            <a:tailEnd/>
          </a:ln>
        </p:spPr>
        <p:txBody>
          <a:bodyPr>
            <a:prstTxWarp prst="textNoShape">
              <a:avLst/>
            </a:prstTxWarp>
            <a:spAutoFit/>
          </a:bodyPr>
          <a:lstStyle/>
          <a:p>
            <a:pPr indent="273050">
              <a:buFont typeface="Arial" pitchFamily="-84" charset="0"/>
              <a:buChar char="•"/>
            </a:pPr>
            <a:r>
              <a:rPr lang="en-US" sz="2400"/>
              <a:t>Do you like to (activity) in summer or winter?</a:t>
            </a:r>
          </a:p>
          <a:p>
            <a:pPr indent="273050">
              <a:buFont typeface="Arial" pitchFamily="-84" charset="0"/>
              <a:buChar char="•"/>
            </a:pPr>
            <a:r>
              <a:rPr lang="en-US" sz="2400"/>
              <a:t>What do you prefer to do? </a:t>
            </a:r>
          </a:p>
          <a:p>
            <a:pPr indent="273050">
              <a:buFont typeface="Arial" pitchFamily="-84" charset="0"/>
              <a:buChar char="•"/>
            </a:pPr>
            <a:r>
              <a:rPr lang="en-US" sz="2400"/>
              <a:t>What is the weather like when you (activity)?</a:t>
            </a:r>
          </a:p>
          <a:p>
            <a:pPr indent="273050">
              <a:buFont typeface="Arial" pitchFamily="-84" charset="0"/>
              <a:buChar char="•"/>
            </a:pPr>
            <a:r>
              <a:rPr lang="en-US" sz="2400"/>
              <a:t>Are you good at (activity)? Why or why not?</a:t>
            </a:r>
          </a:p>
          <a:p>
            <a:pPr indent="273050">
              <a:buFont typeface="Arial" pitchFamily="-84" charset="0"/>
              <a:buChar char="•"/>
            </a:pPr>
            <a:r>
              <a:rPr lang="en-US" sz="2400"/>
              <a:t>How often do you (activity)? </a:t>
            </a:r>
          </a:p>
          <a:p>
            <a:pPr indent="273050">
              <a:buFont typeface="Arial" pitchFamily="-84" charset="0"/>
              <a:buChar char="•"/>
            </a:pPr>
            <a:r>
              <a:rPr lang="en-US" sz="2400"/>
              <a:t>Where do you (activity)? </a:t>
            </a:r>
          </a:p>
        </p:txBody>
      </p:sp>
      <p:sp>
        <p:nvSpPr>
          <p:cNvPr id="10" name="Title 9"/>
          <p:cNvSpPr>
            <a:spLocks noGrp="1"/>
          </p:cNvSpPr>
          <p:nvPr>
            <p:ph type="title"/>
          </p:nvPr>
        </p:nvSpPr>
        <p:spPr>
          <a:xfrm>
            <a:off x="485696" y="429970"/>
            <a:ext cx="8153400" cy="990600"/>
          </a:xfrm>
        </p:spPr>
        <p:txBody>
          <a:bodyPr>
            <a:noAutofit/>
          </a:bodyPr>
          <a:lstStyle/>
          <a:p>
            <a:r>
              <a:rPr lang="en-US" sz="3600"/>
              <a:t>Do you want to…….?  I want/don’t want…</a:t>
            </a:r>
            <a:br>
              <a:rPr lang="en-US" sz="3600"/>
            </a:br>
            <a:endParaRPr lang="en-US" sz="3600"/>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40</a:t>
            </a:fld>
            <a:endParaRPr lang="en-US"/>
          </a:p>
        </p:txBody>
      </p:sp>
    </p:spTree>
    <p:extLst>
      <p:ext uri="{BB962C8B-B14F-4D97-AF65-F5344CB8AC3E}">
        <p14:creationId xmlns:p14="http://schemas.microsoft.com/office/powerpoint/2010/main" val="98549644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90" name="Picture 12" descr="117-1718_IMG.JPG"/>
          <p:cNvPicPr>
            <a:picLocks noChangeAspect="1"/>
          </p:cNvPicPr>
          <p:nvPr/>
        </p:nvPicPr>
        <p:blipFill>
          <a:blip r:embed="rId2"/>
          <a:srcRect/>
          <a:stretch>
            <a:fillRect/>
          </a:stretch>
        </p:blipFill>
        <p:spPr bwMode="auto">
          <a:xfrm>
            <a:off x="6553200" y="1600200"/>
            <a:ext cx="2170113" cy="1627188"/>
          </a:xfrm>
          <a:prstGeom prst="rect">
            <a:avLst/>
          </a:prstGeom>
          <a:noFill/>
          <a:ln w="9525">
            <a:noFill/>
            <a:miter lim="800000"/>
            <a:headEnd/>
            <a:tailEnd/>
          </a:ln>
        </p:spPr>
      </p:pic>
      <p:pic>
        <p:nvPicPr>
          <p:cNvPr id="242691" name="Picture 16" descr="IMG_3674.JPG"/>
          <p:cNvPicPr>
            <a:picLocks noChangeAspect="1"/>
          </p:cNvPicPr>
          <p:nvPr/>
        </p:nvPicPr>
        <p:blipFill>
          <a:blip r:embed="rId3"/>
          <a:srcRect/>
          <a:stretch>
            <a:fillRect/>
          </a:stretch>
        </p:blipFill>
        <p:spPr bwMode="auto">
          <a:xfrm>
            <a:off x="304800" y="1600200"/>
            <a:ext cx="2803525" cy="2103438"/>
          </a:xfrm>
          <a:prstGeom prst="rect">
            <a:avLst/>
          </a:prstGeom>
          <a:noFill/>
          <a:ln w="9525">
            <a:noFill/>
            <a:miter lim="800000"/>
            <a:headEnd/>
            <a:tailEnd/>
          </a:ln>
        </p:spPr>
      </p:pic>
      <p:pic>
        <p:nvPicPr>
          <p:cNvPr id="242692" name="Picture 19" descr="Unknown-2.jpeg"/>
          <p:cNvPicPr>
            <a:picLocks noChangeAspect="1"/>
          </p:cNvPicPr>
          <p:nvPr/>
        </p:nvPicPr>
        <p:blipFill>
          <a:blip r:embed="rId4"/>
          <a:srcRect/>
          <a:stretch>
            <a:fillRect/>
          </a:stretch>
        </p:blipFill>
        <p:spPr bwMode="auto">
          <a:xfrm>
            <a:off x="3438525" y="1828800"/>
            <a:ext cx="2428875" cy="1819275"/>
          </a:xfrm>
          <a:prstGeom prst="rect">
            <a:avLst/>
          </a:prstGeom>
          <a:noFill/>
          <a:ln w="9525">
            <a:noFill/>
            <a:miter lim="800000"/>
            <a:headEnd/>
            <a:tailEnd/>
          </a:ln>
        </p:spPr>
      </p:pic>
      <p:pic>
        <p:nvPicPr>
          <p:cNvPr id="242693" name="Picture 20" descr="luquillo-beach.jpg"/>
          <p:cNvPicPr>
            <a:picLocks noChangeAspect="1"/>
          </p:cNvPicPr>
          <p:nvPr/>
        </p:nvPicPr>
        <p:blipFill>
          <a:blip r:embed="rId5"/>
          <a:srcRect/>
          <a:stretch>
            <a:fillRect/>
          </a:stretch>
        </p:blipFill>
        <p:spPr bwMode="auto">
          <a:xfrm>
            <a:off x="381000" y="4191000"/>
            <a:ext cx="2370138" cy="1692275"/>
          </a:xfrm>
          <a:prstGeom prst="rect">
            <a:avLst/>
          </a:prstGeom>
          <a:noFill/>
          <a:ln w="9525">
            <a:noFill/>
            <a:miter lim="800000"/>
            <a:headEnd/>
            <a:tailEnd/>
          </a:ln>
        </p:spPr>
      </p:pic>
      <p:pic>
        <p:nvPicPr>
          <p:cNvPr id="242694" name="Picture 21" descr="images.jpeg"/>
          <p:cNvPicPr>
            <a:picLocks noChangeAspect="1"/>
          </p:cNvPicPr>
          <p:nvPr/>
        </p:nvPicPr>
        <p:blipFill>
          <a:blip r:embed="rId6"/>
          <a:srcRect/>
          <a:stretch>
            <a:fillRect/>
          </a:stretch>
        </p:blipFill>
        <p:spPr bwMode="auto">
          <a:xfrm>
            <a:off x="7162800" y="3657600"/>
            <a:ext cx="1473200" cy="2222500"/>
          </a:xfrm>
          <a:prstGeom prst="rect">
            <a:avLst/>
          </a:prstGeom>
          <a:noFill/>
          <a:ln w="9525">
            <a:noFill/>
            <a:miter lim="800000"/>
            <a:headEnd/>
            <a:tailEnd/>
          </a:ln>
        </p:spPr>
      </p:pic>
      <p:pic>
        <p:nvPicPr>
          <p:cNvPr id="242695" name="Picture 23" descr="100_2276.jpg"/>
          <p:cNvPicPr>
            <a:picLocks noChangeAspect="1"/>
          </p:cNvPicPr>
          <p:nvPr/>
        </p:nvPicPr>
        <p:blipFill>
          <a:blip r:embed="rId7"/>
          <a:srcRect/>
          <a:stretch>
            <a:fillRect/>
          </a:stretch>
        </p:blipFill>
        <p:spPr bwMode="auto">
          <a:xfrm>
            <a:off x="3429000" y="4038600"/>
            <a:ext cx="3113088" cy="1792288"/>
          </a:xfrm>
          <a:prstGeom prst="rect">
            <a:avLst/>
          </a:prstGeom>
          <a:noFill/>
          <a:ln w="9525">
            <a:noFill/>
            <a:miter lim="800000"/>
            <a:headEnd/>
            <a:tailEnd/>
          </a:ln>
        </p:spPr>
      </p:pic>
      <p:sp>
        <p:nvSpPr>
          <p:cNvPr id="242696" name="Title 7"/>
          <p:cNvSpPr>
            <a:spLocks noGrp="1"/>
          </p:cNvSpPr>
          <p:nvPr>
            <p:ph type="title"/>
          </p:nvPr>
        </p:nvSpPr>
        <p:spPr>
          <a:xfrm>
            <a:off x="489416" y="304800"/>
            <a:ext cx="8229600" cy="1143000"/>
          </a:xfrm>
        </p:spPr>
        <p:txBody>
          <a:bodyPr>
            <a:normAutofit/>
          </a:bodyPr>
          <a:lstStyle/>
          <a:p>
            <a:r>
              <a:rPr lang="en-US" sz="3200">
                <a:solidFill>
                  <a:schemeClr val="tx1"/>
                </a:solidFill>
                <a:ea typeface="ＭＳ Ｐゴシック" pitchFamily="-101" charset="-128"/>
                <a:cs typeface="ＭＳ Ｐゴシック" pitchFamily="-101" charset="-128"/>
              </a:rPr>
              <a:t>Discuss your vacation plans with your partner.</a:t>
            </a:r>
          </a:p>
        </p:txBody>
      </p:sp>
      <p:sp>
        <p:nvSpPr>
          <p:cNvPr id="10" name="Footer Placeholder 9"/>
          <p:cNvSpPr>
            <a:spLocks noGrp="1"/>
          </p:cNvSpPr>
          <p:nvPr>
            <p:ph type="ftr" sz="quarter" idx="11"/>
          </p:nvPr>
        </p:nvSpPr>
        <p:spPr/>
        <p:txBody>
          <a:bodyPr/>
          <a:lstStyle/>
          <a:p>
            <a:r>
              <a:rPr lang="en-US"/>
              <a:t>Laura Terrill</a:t>
            </a:r>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41</a:t>
            </a:fld>
            <a:endParaRPr lang="en-US"/>
          </a:p>
        </p:txBody>
      </p:sp>
    </p:spTree>
    <p:extLst>
      <p:ext uri="{BB962C8B-B14F-4D97-AF65-F5344CB8AC3E}">
        <p14:creationId xmlns:p14="http://schemas.microsoft.com/office/powerpoint/2010/main" val="870338339"/>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noChangeArrowheads="1"/>
          </p:cNvSpPr>
          <p:nvPr>
            <p:ph type="title"/>
          </p:nvPr>
        </p:nvSpPr>
        <p:spPr/>
        <p:txBody>
          <a:bodyPr>
            <a:noAutofit/>
          </a:bodyPr>
          <a:lstStyle/>
          <a:p>
            <a:r>
              <a:rPr lang="en-US">
                <a:solidFill>
                  <a:schemeClr val="tx1"/>
                </a:solidFill>
              </a:rPr>
              <a:t>Discuss - Is it breakfast or lunch? </a:t>
            </a:r>
          </a:p>
        </p:txBody>
      </p:sp>
      <p:pic>
        <p:nvPicPr>
          <p:cNvPr id="115723" name="Picture 11" descr="IMG_4306"/>
          <p:cNvPicPr>
            <a:picLocks noGrp="1" noChangeAspect="1" noChangeArrowheads="1"/>
          </p:cNvPicPr>
          <p:nvPr>
            <p:ph sz="quarter" idx="1"/>
          </p:nvPr>
        </p:nvPicPr>
        <p:blipFill>
          <a:blip r:embed="rId3"/>
          <a:srcRect l="-22502" r="-22502"/>
          <a:stretch>
            <a:fillRect/>
          </a:stretch>
        </p:blipFill>
        <p:spPr/>
      </p:pic>
    </p:spTree>
    <p:extLst>
      <p:ext uri="{BB962C8B-B14F-4D97-AF65-F5344CB8AC3E}">
        <p14:creationId xmlns:p14="http://schemas.microsoft.com/office/powerpoint/2010/main" val="1040631149"/>
      </p:ext>
    </p:ext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solidFill>
                  <a:schemeClr val="tx1"/>
                </a:solidFill>
              </a:rPr>
              <a:t>Your opinions of this house</a:t>
            </a:r>
            <a:r>
              <a:rPr lang="is-IS">
                <a:solidFill>
                  <a:schemeClr val="tx1"/>
                </a:solidFill>
              </a:rPr>
              <a:t>….</a:t>
            </a:r>
            <a:endParaRPr lang="en-US">
              <a:solidFill>
                <a:schemeClr val="tx1"/>
              </a:solidFill>
            </a:endParaRPr>
          </a:p>
        </p:txBody>
      </p:sp>
      <p:pic>
        <p:nvPicPr>
          <p:cNvPr id="157706" name="Picture 10" descr="giverny3"/>
          <p:cNvPicPr>
            <a:picLocks noGrp="1" noChangeAspect="1" noChangeArrowheads="1"/>
          </p:cNvPicPr>
          <p:nvPr>
            <p:ph sz="quarter" idx="1"/>
          </p:nvPr>
        </p:nvPicPr>
        <p:blipFill>
          <a:blip r:embed="rId3"/>
          <a:srcRect l="-6256" r="-6256"/>
          <a:stretch>
            <a:fillRect/>
          </a:stretch>
        </p:blipFill>
        <p:spPr>
          <a:xfrm>
            <a:off x="422148" y="1600200"/>
            <a:ext cx="4510624" cy="2487168"/>
          </a:xfrm>
        </p:spPr>
      </p:pic>
      <p:pic>
        <p:nvPicPr>
          <p:cNvPr id="157707" name="Picture 11" descr="giverny3_1"/>
          <p:cNvPicPr>
            <a:picLocks noGrp="1" noChangeAspect="1" noChangeArrowheads="1"/>
          </p:cNvPicPr>
          <p:nvPr>
            <p:ph sz="quarter" idx="4294967295"/>
          </p:nvPr>
        </p:nvPicPr>
        <p:blipFill>
          <a:blip r:embed="rId4"/>
          <a:srcRect/>
          <a:stretch>
            <a:fillRect/>
          </a:stretch>
        </p:blipFill>
        <p:spPr>
          <a:xfrm>
            <a:off x="4876800" y="1536700"/>
            <a:ext cx="3632200" cy="2362200"/>
          </a:xfrm>
        </p:spPr>
      </p:pic>
      <p:pic>
        <p:nvPicPr>
          <p:cNvPr id="157708" name="Picture 12" descr="giverny4"/>
          <p:cNvPicPr>
            <a:picLocks noGrp="1" noChangeAspect="1" noChangeArrowheads="1"/>
          </p:cNvPicPr>
          <p:nvPr>
            <p:ph sz="quarter" idx="4294967295"/>
          </p:nvPr>
        </p:nvPicPr>
        <p:blipFill>
          <a:blip r:embed="rId5"/>
          <a:srcRect/>
          <a:stretch>
            <a:fillRect/>
          </a:stretch>
        </p:blipFill>
        <p:spPr>
          <a:xfrm>
            <a:off x="990600" y="3949700"/>
            <a:ext cx="3575050" cy="2362200"/>
          </a:xfrm>
        </p:spPr>
      </p:pic>
      <p:pic>
        <p:nvPicPr>
          <p:cNvPr id="157709" name="Picture 13" descr="studio"/>
          <p:cNvPicPr>
            <a:picLocks noGrp="1" noChangeAspect="1" noChangeArrowheads="1"/>
          </p:cNvPicPr>
          <p:nvPr>
            <p:ph sz="quarter" idx="4294967295"/>
          </p:nvPr>
        </p:nvPicPr>
        <p:blipFill>
          <a:blip r:embed="rId6"/>
          <a:srcRect/>
          <a:stretch>
            <a:fillRect/>
          </a:stretch>
        </p:blipFill>
        <p:spPr>
          <a:xfrm>
            <a:off x="4995863" y="4025900"/>
            <a:ext cx="3513137" cy="2362200"/>
          </a:xfrm>
        </p:spPr>
      </p:pic>
    </p:spTree>
    <p:extLst>
      <p:ext uri="{BB962C8B-B14F-4D97-AF65-F5344CB8AC3E}">
        <p14:creationId xmlns:p14="http://schemas.microsoft.com/office/powerpoint/2010/main" val="1314993708"/>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590550" y="190499"/>
            <a:ext cx="7886700" cy="1325563"/>
          </a:xfrm>
        </p:spPr>
        <p:txBody>
          <a:bodyPr>
            <a:normAutofit/>
          </a:bodyPr>
          <a:lstStyle/>
          <a:p>
            <a:pPr eaLnBrk="1" hangingPunct="1"/>
            <a:r>
              <a:rPr lang="en-US" dirty="0">
                <a:solidFill>
                  <a:schemeClr val="accent6"/>
                </a:solidFill>
                <a:ea typeface="ＭＳ Ｐゴシック" pitchFamily="-65" charset="-128"/>
                <a:cs typeface="ＭＳ Ｐゴシック" pitchFamily="-65" charset="-128"/>
              </a:rPr>
              <a:t>Maintain the Conversation</a:t>
            </a:r>
          </a:p>
        </p:txBody>
      </p:sp>
      <p:sp>
        <p:nvSpPr>
          <p:cNvPr id="90115" name="Rectangle 3"/>
          <p:cNvSpPr>
            <a:spLocks noGrp="1" noChangeArrowheads="1"/>
          </p:cNvSpPr>
          <p:nvPr>
            <p:ph idx="1"/>
          </p:nvPr>
        </p:nvSpPr>
        <p:spPr>
          <a:xfrm>
            <a:off x="616850" y="1166325"/>
            <a:ext cx="7675350" cy="4351338"/>
          </a:xfrm>
        </p:spPr>
        <p:txBody>
          <a:bodyPr>
            <a:normAutofit/>
          </a:bodyPr>
          <a:lstStyle/>
          <a:p>
            <a:pPr marL="0" indent="0" eaLnBrk="1" hangingPunct="1">
              <a:lnSpc>
                <a:spcPct val="90000"/>
              </a:lnSpc>
              <a:buFontTx/>
              <a:buNone/>
            </a:pPr>
            <a:r>
              <a:rPr lang="en-US" sz="2000">
                <a:solidFill>
                  <a:schemeClr val="tx1">
                    <a:lumMod val="95000"/>
                  </a:schemeClr>
                </a:solidFill>
                <a:ea typeface="ＭＳ Ｐゴシック" pitchFamily="-65" charset="-128"/>
                <a:cs typeface="ＭＳ Ｐゴシック" pitchFamily="-65" charset="-128"/>
              </a:rPr>
              <a:t>Students try to keep the conversation going on a single topic by asking questions and commenting on their partner’s responses. Each student has an envelope of questions or images related to the topic to pull out when they get stuck. At the end of the time limit, students want to be the partner who pulled out the fewest questions, signaling the partner who best sustained the conversation.</a:t>
            </a:r>
          </a:p>
          <a:p>
            <a:pPr lvl="1" eaLnBrk="1" hangingPunct="1">
              <a:lnSpc>
                <a:spcPct val="90000"/>
              </a:lnSpc>
              <a:buFont typeface="Georgia" pitchFamily="-65" charset="0"/>
              <a:buNone/>
            </a:pPr>
            <a:endParaRPr lang="en-US" sz="2000">
              <a:solidFill>
                <a:schemeClr val="tx1">
                  <a:lumMod val="95000"/>
                </a:schemeClr>
              </a:solidFill>
            </a:endParaRP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44</a:t>
            </a:fld>
            <a:endParaRPr lang="en-US" dirty="0"/>
          </a:p>
        </p:txBody>
      </p:sp>
      <p:grpSp>
        <p:nvGrpSpPr>
          <p:cNvPr id="8" name="Group 7"/>
          <p:cNvGrpSpPr>
            <a:grpSpLocks noChangeAspect="1"/>
          </p:cNvGrpSpPr>
          <p:nvPr/>
        </p:nvGrpSpPr>
        <p:grpSpPr>
          <a:xfrm>
            <a:off x="939331" y="2768426"/>
            <a:ext cx="7030387" cy="3770487"/>
            <a:chOff x="0" y="1676400"/>
            <a:chExt cx="8809038" cy="4724400"/>
          </a:xfrm>
        </p:grpSpPr>
        <p:pic>
          <p:nvPicPr>
            <p:cNvPr id="9" name="Picture 4" descr="Screen shot 2012-04-17 at 3.52.05 PM.png"/>
            <p:cNvPicPr>
              <a:picLocks noChangeAspect="1"/>
            </p:cNvPicPr>
            <p:nvPr/>
          </p:nvPicPr>
          <p:blipFill>
            <a:blip r:embed="rId3"/>
            <a:srcRect/>
            <a:stretch>
              <a:fillRect/>
            </a:stretch>
          </p:blipFill>
          <p:spPr bwMode="auto">
            <a:xfrm>
              <a:off x="1090635" y="1981200"/>
              <a:ext cx="6910365" cy="4096512"/>
            </a:xfrm>
            <a:prstGeom prst="rect">
              <a:avLst/>
            </a:prstGeom>
            <a:noFill/>
            <a:ln w="9525">
              <a:noFill/>
              <a:miter lim="800000"/>
              <a:headEnd/>
              <a:tailEnd/>
            </a:ln>
          </p:spPr>
        </p:pic>
        <p:pic>
          <p:nvPicPr>
            <p:cNvPr id="10" name="Picture 9" descr="fsbdev3_042374.gif"/>
            <p:cNvPicPr>
              <a:picLocks noChangeAspect="1"/>
            </p:cNvPicPr>
            <p:nvPr/>
          </p:nvPicPr>
          <p:blipFill>
            <a:blip r:embed="rId4"/>
            <a:srcRect/>
            <a:stretch>
              <a:fillRect/>
            </a:stretch>
          </p:blipFill>
          <p:spPr bwMode="auto">
            <a:xfrm>
              <a:off x="0" y="1676400"/>
              <a:ext cx="2566988" cy="2743200"/>
            </a:xfrm>
            <a:prstGeom prst="rect">
              <a:avLst/>
            </a:prstGeom>
            <a:noFill/>
            <a:ln w="9525">
              <a:noFill/>
              <a:miter lim="800000"/>
              <a:headEnd/>
              <a:tailEnd/>
            </a:ln>
          </p:spPr>
        </p:pic>
        <p:pic>
          <p:nvPicPr>
            <p:cNvPr id="11" name="Picture 11" descr="IMG_0424.JPG"/>
            <p:cNvPicPr>
              <a:picLocks noChangeAspect="1"/>
            </p:cNvPicPr>
            <p:nvPr/>
          </p:nvPicPr>
          <p:blipFill>
            <a:blip r:embed="rId5"/>
            <a:srcRect/>
            <a:stretch>
              <a:fillRect/>
            </a:stretch>
          </p:blipFill>
          <p:spPr bwMode="auto">
            <a:xfrm>
              <a:off x="6705600" y="1752600"/>
              <a:ext cx="2103438" cy="2103438"/>
            </a:xfrm>
            <a:prstGeom prst="rect">
              <a:avLst/>
            </a:prstGeom>
            <a:noFill/>
            <a:ln w="9525">
              <a:noFill/>
              <a:miter lim="800000"/>
              <a:headEnd/>
              <a:tailEnd/>
            </a:ln>
          </p:spPr>
        </p:pic>
        <p:pic>
          <p:nvPicPr>
            <p:cNvPr id="12" name="Picture 12" descr="IMG_0943.JPG"/>
            <p:cNvPicPr>
              <a:picLocks noChangeAspect="1"/>
            </p:cNvPicPr>
            <p:nvPr/>
          </p:nvPicPr>
          <p:blipFill>
            <a:blip r:embed="rId6"/>
            <a:srcRect/>
            <a:stretch>
              <a:fillRect/>
            </a:stretch>
          </p:blipFill>
          <p:spPr bwMode="auto">
            <a:xfrm>
              <a:off x="7239000" y="4191000"/>
              <a:ext cx="1473200" cy="2103438"/>
            </a:xfrm>
            <a:prstGeom prst="rect">
              <a:avLst/>
            </a:prstGeom>
            <a:noFill/>
            <a:ln w="9525">
              <a:noFill/>
              <a:miter lim="800000"/>
              <a:headEnd/>
              <a:tailEnd/>
            </a:ln>
          </p:spPr>
        </p:pic>
        <p:pic>
          <p:nvPicPr>
            <p:cNvPr id="13" name="Picture 14" descr="IMG_3175.JPG"/>
            <p:cNvPicPr>
              <a:picLocks noChangeAspect="1"/>
            </p:cNvPicPr>
            <p:nvPr/>
          </p:nvPicPr>
          <p:blipFill>
            <a:blip r:embed="rId7"/>
            <a:srcRect/>
            <a:stretch>
              <a:fillRect/>
            </a:stretch>
          </p:blipFill>
          <p:spPr bwMode="auto">
            <a:xfrm>
              <a:off x="304800" y="4419600"/>
              <a:ext cx="2560638" cy="1920875"/>
            </a:xfrm>
            <a:prstGeom prst="rect">
              <a:avLst/>
            </a:prstGeom>
            <a:noFill/>
            <a:ln w="9525">
              <a:noFill/>
              <a:miter lim="800000"/>
              <a:headEnd/>
              <a:tailEnd/>
            </a:ln>
          </p:spPr>
        </p:pic>
        <p:pic>
          <p:nvPicPr>
            <p:cNvPr id="14" name="Picture 16" descr="IMG_3319.JPG"/>
            <p:cNvPicPr>
              <a:picLocks noChangeAspect="1"/>
            </p:cNvPicPr>
            <p:nvPr/>
          </p:nvPicPr>
          <p:blipFill>
            <a:blip r:embed="rId8"/>
            <a:srcRect/>
            <a:stretch>
              <a:fillRect/>
            </a:stretch>
          </p:blipFill>
          <p:spPr bwMode="auto">
            <a:xfrm>
              <a:off x="3962400" y="4572000"/>
              <a:ext cx="2438400" cy="1828800"/>
            </a:xfrm>
            <a:prstGeom prst="rect">
              <a:avLst/>
            </a:prstGeom>
            <a:noFill/>
            <a:ln w="9525">
              <a:noFill/>
              <a:miter lim="800000"/>
              <a:headEnd/>
              <a:tailEnd/>
            </a:ln>
          </p:spPr>
        </p:pic>
        <p:pic>
          <p:nvPicPr>
            <p:cNvPr id="15" name="Picture 17" descr="IMG_0619.JPG"/>
            <p:cNvPicPr>
              <a:picLocks noChangeAspect="1"/>
            </p:cNvPicPr>
            <p:nvPr/>
          </p:nvPicPr>
          <p:blipFill>
            <a:blip r:embed="rId9"/>
            <a:srcRect/>
            <a:stretch>
              <a:fillRect/>
            </a:stretch>
          </p:blipFill>
          <p:spPr bwMode="auto">
            <a:xfrm>
              <a:off x="3657600" y="2514600"/>
              <a:ext cx="2438400" cy="18288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628650" y="47626"/>
            <a:ext cx="7886700" cy="1325563"/>
          </a:xfrm>
        </p:spPr>
        <p:txBody>
          <a:bodyPr>
            <a:normAutofit/>
          </a:bodyPr>
          <a:lstStyle/>
          <a:p>
            <a:pPr eaLnBrk="1" hangingPunct="1"/>
            <a:r>
              <a:rPr lang="en-US" sz="3600">
                <a:solidFill>
                  <a:schemeClr val="tx1"/>
                </a:solidFill>
                <a:ea typeface="ＭＳ Ｐゴシック" pitchFamily="-65" charset="-128"/>
                <a:cs typeface="ＭＳ Ｐゴシック" pitchFamily="-65" charset="-128"/>
              </a:rPr>
              <a:t>Talking about realia…. </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45</a:t>
            </a:fld>
            <a:endParaRPr lang="en-US" dirty="0"/>
          </a:p>
        </p:txBody>
      </p:sp>
      <p:sp>
        <p:nvSpPr>
          <p:cNvPr id="94211" name="Text Box 4"/>
          <p:cNvSpPr txBox="1">
            <a:spLocks noChangeArrowheads="1"/>
          </p:cNvSpPr>
          <p:nvPr/>
        </p:nvSpPr>
        <p:spPr bwMode="auto">
          <a:xfrm>
            <a:off x="628650" y="933363"/>
            <a:ext cx="9144000" cy="1569660"/>
          </a:xfrm>
          <a:prstGeom prst="rect">
            <a:avLst/>
          </a:prstGeom>
          <a:noFill/>
          <a:ln w="9525">
            <a:noFill/>
            <a:miter lim="800000"/>
            <a:headEnd/>
            <a:tailEnd/>
          </a:ln>
        </p:spPr>
        <p:txBody>
          <a:bodyPr wrap="square">
            <a:prstTxWarp prst="textNoShape">
              <a:avLst/>
            </a:prstTxWarp>
            <a:spAutoFit/>
          </a:bodyPr>
          <a:lstStyle/>
          <a:p>
            <a:r>
              <a:rPr lang="en-US" sz="2400" dirty="0">
                <a:solidFill>
                  <a:schemeClr val="tx1">
                    <a:lumMod val="95000"/>
                  </a:schemeClr>
                </a:solidFill>
                <a:ea typeface="Cambria" pitchFamily="-65" charset="0"/>
                <a:cs typeface="Cambria" pitchFamily="-65" charset="0"/>
              </a:rPr>
              <a:t>Pair students. Give them a time limit and tell them to create a conversation that incorporates the information found in the document/visual. Tell them to start over if they run out of </a:t>
            </a:r>
            <a:endParaRPr lang="en-US" sz="2400" dirty="0" smtClean="0">
              <a:solidFill>
                <a:schemeClr val="tx1">
                  <a:lumMod val="95000"/>
                </a:schemeClr>
              </a:solidFill>
              <a:ea typeface="Cambria" pitchFamily="-65" charset="0"/>
              <a:cs typeface="Cambria" pitchFamily="-65" charset="0"/>
            </a:endParaRPr>
          </a:p>
          <a:p>
            <a:r>
              <a:rPr lang="en-US" sz="2400" dirty="0" smtClean="0">
                <a:solidFill>
                  <a:schemeClr val="tx1">
                    <a:lumMod val="95000"/>
                  </a:schemeClr>
                </a:solidFill>
                <a:ea typeface="Cambria" pitchFamily="-65" charset="0"/>
                <a:cs typeface="Cambria" pitchFamily="-65" charset="0"/>
              </a:rPr>
              <a:t>things </a:t>
            </a:r>
            <a:r>
              <a:rPr lang="en-US" sz="2400" dirty="0">
                <a:solidFill>
                  <a:schemeClr val="tx1">
                    <a:lumMod val="95000"/>
                  </a:schemeClr>
                </a:solidFill>
                <a:ea typeface="Cambria" pitchFamily="-65" charset="0"/>
                <a:cs typeface="Cambria" pitchFamily="-65" charset="0"/>
              </a:rPr>
              <a:t>to say. </a:t>
            </a:r>
          </a:p>
        </p:txBody>
      </p:sp>
      <p:pic>
        <p:nvPicPr>
          <p:cNvPr id="94212" name="Picture 5" descr="IMG_2696.JPG"/>
          <p:cNvPicPr>
            <a:picLocks noChangeAspect="1"/>
          </p:cNvPicPr>
          <p:nvPr/>
        </p:nvPicPr>
        <p:blipFill>
          <a:blip r:embed="rId3"/>
          <a:srcRect/>
          <a:stretch>
            <a:fillRect/>
          </a:stretch>
        </p:blipFill>
        <p:spPr bwMode="auto">
          <a:xfrm>
            <a:off x="1889522" y="2698116"/>
            <a:ext cx="5364955" cy="40233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3"/>
          <p:cNvSpPr>
            <a:spLocks noGrp="1" noChangeArrowheads="1"/>
          </p:cNvSpPr>
          <p:nvPr>
            <p:ph type="title" idx="4294967295"/>
          </p:nvPr>
        </p:nvSpPr>
        <p:spPr>
          <a:xfrm>
            <a:off x="436563" y="1111250"/>
            <a:ext cx="8229600" cy="1069975"/>
          </a:xfrm>
        </p:spPr>
        <p:txBody>
          <a:bodyPr>
            <a:noAutofit/>
          </a:bodyPr>
          <a:lstStyle/>
          <a:p>
            <a:pPr algn="ctr" eaLnBrk="1" hangingPunct="1"/>
            <a:r>
              <a:rPr lang="en-US" sz="2400">
                <a:solidFill>
                  <a:schemeClr val="tx1">
                    <a:lumMod val="95000"/>
                  </a:schemeClr>
                </a:solidFill>
                <a:ea typeface="ＭＳ Ｐゴシック" pitchFamily="-65" charset="-128"/>
                <a:cs typeface="ＭＳ Ｐゴシック" pitchFamily="-65" charset="-128"/>
              </a:rPr>
              <a:t>Where would you rather live and why?</a:t>
            </a:r>
            <a:br>
              <a:rPr lang="en-US" sz="2400">
                <a:solidFill>
                  <a:schemeClr val="tx1">
                    <a:lumMod val="95000"/>
                  </a:schemeClr>
                </a:solidFill>
                <a:ea typeface="ＭＳ Ｐゴシック" pitchFamily="-65" charset="-128"/>
                <a:cs typeface="ＭＳ Ｐゴシック" pitchFamily="-65" charset="-128"/>
              </a:rPr>
            </a:br>
            <a:r>
              <a:rPr lang="en-US" sz="2400">
                <a:solidFill>
                  <a:schemeClr val="tx1">
                    <a:lumMod val="95000"/>
                  </a:schemeClr>
                </a:solidFill>
                <a:ea typeface="ＭＳ Ｐゴシック" pitchFamily="-65" charset="-128"/>
                <a:cs typeface="ＭＳ Ｐゴシック" pitchFamily="-65" charset="-128"/>
              </a:rPr>
              <a:t>What might cause you to change your mind and why? </a:t>
            </a:r>
            <a:br>
              <a:rPr lang="en-US" sz="2400">
                <a:solidFill>
                  <a:schemeClr val="tx1">
                    <a:lumMod val="95000"/>
                  </a:schemeClr>
                </a:solidFill>
                <a:ea typeface="ＭＳ Ｐゴシック" pitchFamily="-65" charset="-128"/>
                <a:cs typeface="ＭＳ Ｐゴシック" pitchFamily="-65" charset="-128"/>
              </a:rPr>
            </a:br>
            <a:endParaRPr lang="en-US" sz="2400">
              <a:solidFill>
                <a:schemeClr val="tx1">
                  <a:lumMod val="95000"/>
                </a:schemeClr>
              </a:solidFill>
              <a:ea typeface="ＭＳ Ｐゴシック" pitchFamily="-65" charset="-128"/>
              <a:cs typeface="ＭＳ Ｐゴシック" pitchFamily="-65" charset="-128"/>
            </a:endParaRPr>
          </a:p>
        </p:txBody>
      </p:sp>
      <p:sp>
        <p:nvSpPr>
          <p:cNvPr id="96259" name="Rectangle 4"/>
          <p:cNvSpPr>
            <a:spLocks noChangeArrowheads="1"/>
          </p:cNvSpPr>
          <p:nvPr/>
        </p:nvSpPr>
        <p:spPr bwMode="auto">
          <a:xfrm>
            <a:off x="436563" y="309015"/>
            <a:ext cx="5438817" cy="769441"/>
          </a:xfrm>
          <a:prstGeom prst="rect">
            <a:avLst/>
          </a:prstGeom>
          <a:noFill/>
          <a:ln w="9525">
            <a:noFill/>
            <a:miter lim="800000"/>
            <a:headEnd/>
            <a:tailEnd/>
          </a:ln>
        </p:spPr>
        <p:txBody>
          <a:bodyPr wrap="square">
            <a:prstTxWarp prst="textNoShape">
              <a:avLst/>
            </a:prstTxWarp>
            <a:spAutoFit/>
          </a:bodyPr>
          <a:lstStyle/>
          <a:p>
            <a:r>
              <a:rPr lang="en-US" sz="4400"/>
              <a:t>Structured Debate</a:t>
            </a:r>
          </a:p>
        </p:txBody>
      </p:sp>
      <p:sp>
        <p:nvSpPr>
          <p:cNvPr id="8" name="Rectangle 3"/>
          <p:cNvSpPr txBox="1">
            <a:spLocks noChangeArrowheads="1"/>
          </p:cNvSpPr>
          <p:nvPr/>
        </p:nvSpPr>
        <p:spPr>
          <a:xfrm>
            <a:off x="762000" y="5105400"/>
            <a:ext cx="7772400" cy="838200"/>
          </a:xfrm>
          <a:prstGeom prst="rect">
            <a:avLst/>
          </a:prstGeom>
        </p:spPr>
        <p:txBody>
          <a:bodyPr anchor="ctr"/>
          <a:lstStyle/>
          <a:p>
            <a:pPr algn="ctr" eaLnBrk="1" fontAlgn="auto" hangingPunct="1">
              <a:spcAft>
                <a:spcPts val="0"/>
              </a:spcAft>
              <a:defRPr/>
            </a:pPr>
            <a:endParaRPr lang="en-US">
              <a:solidFill>
                <a:srgbClr val="000000"/>
              </a:solidFill>
              <a:latin typeface="+mj-lt"/>
              <a:ea typeface="+mj-ea"/>
              <a:cs typeface="+mj-cs"/>
            </a:endParaRPr>
          </a:p>
        </p:txBody>
      </p:sp>
      <p:pic>
        <p:nvPicPr>
          <p:cNvPr id="96261" name="Picture 6" descr="gallery.jpg"/>
          <p:cNvPicPr>
            <a:picLocks noChangeAspect="1"/>
          </p:cNvPicPr>
          <p:nvPr/>
        </p:nvPicPr>
        <p:blipFill>
          <a:blip r:embed="rId3"/>
          <a:srcRect/>
          <a:stretch>
            <a:fillRect/>
          </a:stretch>
        </p:blipFill>
        <p:spPr bwMode="auto">
          <a:xfrm>
            <a:off x="5249863" y="3963988"/>
            <a:ext cx="3284537" cy="2185987"/>
          </a:xfrm>
          <a:prstGeom prst="rect">
            <a:avLst/>
          </a:prstGeom>
          <a:noFill/>
          <a:ln w="9525">
            <a:noFill/>
            <a:miter lim="800000"/>
            <a:headEnd/>
            <a:tailEnd/>
          </a:ln>
        </p:spPr>
      </p:pic>
      <p:sp>
        <p:nvSpPr>
          <p:cNvPr id="96262" name="TextBox 8"/>
          <p:cNvSpPr txBox="1">
            <a:spLocks noChangeArrowheads="1"/>
          </p:cNvSpPr>
          <p:nvPr/>
        </p:nvSpPr>
        <p:spPr bwMode="auto">
          <a:xfrm>
            <a:off x="6194425" y="6319838"/>
            <a:ext cx="1501775" cy="461962"/>
          </a:xfrm>
          <a:prstGeom prst="rect">
            <a:avLst/>
          </a:prstGeom>
          <a:noFill/>
          <a:ln w="9525">
            <a:noFill/>
            <a:miter lim="800000"/>
            <a:headEnd/>
            <a:tailEnd/>
          </a:ln>
        </p:spPr>
        <p:txBody>
          <a:bodyPr wrap="none">
            <a:prstTxWarp prst="textNoShape">
              <a:avLst/>
            </a:prstTxWarp>
            <a:spAutoFit/>
          </a:bodyPr>
          <a:lstStyle/>
          <a:p>
            <a:r>
              <a:rPr lang="en-US"/>
              <a:t>Humacao</a:t>
            </a:r>
          </a:p>
        </p:txBody>
      </p:sp>
      <p:pic>
        <p:nvPicPr>
          <p:cNvPr id="96263" name="Picture 9" descr="getting_to_rincon_pr.JPG"/>
          <p:cNvPicPr>
            <a:picLocks noChangeAspect="1"/>
          </p:cNvPicPr>
          <p:nvPr/>
        </p:nvPicPr>
        <p:blipFill>
          <a:blip r:embed="rId4"/>
          <a:srcRect/>
          <a:stretch>
            <a:fillRect/>
          </a:stretch>
        </p:blipFill>
        <p:spPr bwMode="auto">
          <a:xfrm>
            <a:off x="2516188" y="1973263"/>
            <a:ext cx="4070350" cy="1536700"/>
          </a:xfrm>
          <a:prstGeom prst="rect">
            <a:avLst/>
          </a:prstGeom>
          <a:noFill/>
          <a:ln w="9525">
            <a:noFill/>
            <a:miter lim="800000"/>
            <a:headEnd/>
            <a:tailEnd/>
          </a:ln>
        </p:spPr>
      </p:pic>
      <p:pic>
        <p:nvPicPr>
          <p:cNvPr id="96264" name="Picture 10" descr="san Juan.jpg"/>
          <p:cNvPicPr>
            <a:picLocks noChangeAspect="1"/>
          </p:cNvPicPr>
          <p:nvPr/>
        </p:nvPicPr>
        <p:blipFill>
          <a:blip r:embed="rId5"/>
          <a:srcRect/>
          <a:stretch>
            <a:fillRect/>
          </a:stretch>
        </p:blipFill>
        <p:spPr bwMode="auto">
          <a:xfrm>
            <a:off x="436563" y="3681414"/>
            <a:ext cx="3741738" cy="2679700"/>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46</a:t>
            </a:fld>
            <a:endParaRPr lang="en-US" dirty="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Performance and Proficiency</a:t>
            </a:r>
          </a:p>
        </p:txBody>
      </p:sp>
      <p:sp>
        <p:nvSpPr>
          <p:cNvPr id="3" name="Footer Placeholder 2"/>
          <p:cNvSpPr>
            <a:spLocks noGrp="1"/>
          </p:cNvSpPr>
          <p:nvPr>
            <p:ph type="ftr" sz="quarter" idx="11"/>
          </p:nvPr>
        </p:nvSpPr>
        <p:spPr/>
        <p:txBody>
          <a:bodyPr/>
          <a:lstStyle/>
          <a:p>
            <a:r>
              <a:rPr lang="en-US"/>
              <a:t>Laura Terrill</a:t>
            </a:r>
          </a:p>
        </p:txBody>
      </p:sp>
      <p:pic>
        <p:nvPicPr>
          <p:cNvPr id="6" name="Picture 2" descr="http://www.actfl.org/sites/default/files/guidelines/ACTFL%20Inverted%20Pyramid%20201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019" y="1555252"/>
            <a:ext cx="3497539" cy="466338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395792" y="2726720"/>
            <a:ext cx="2453834" cy="600164"/>
          </a:xfrm>
          <a:prstGeom prst="rect">
            <a:avLst/>
          </a:prstGeom>
          <a:noFill/>
        </p:spPr>
        <p:txBody>
          <a:bodyPr wrap="square" rtlCol="0">
            <a:spAutoFit/>
          </a:bodyPr>
          <a:lstStyle/>
          <a:p>
            <a:r>
              <a:rPr lang="en-US" sz="3300" dirty="0"/>
              <a:t>Proficiency</a:t>
            </a:r>
          </a:p>
        </p:txBody>
      </p:sp>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t="18948" r="4719" b="9352"/>
          <a:stretch/>
        </p:blipFill>
        <p:spPr>
          <a:xfrm>
            <a:off x="267324" y="3497242"/>
            <a:ext cx="2365611" cy="1704689"/>
          </a:xfrm>
          <a:prstGeom prst="rect">
            <a:avLst/>
          </a:prstGeom>
        </p:spPr>
      </p:pic>
      <p:sp>
        <p:nvSpPr>
          <p:cNvPr id="9" name="TextBox 8"/>
          <p:cNvSpPr txBox="1"/>
          <p:nvPr/>
        </p:nvSpPr>
        <p:spPr>
          <a:xfrm>
            <a:off x="6497943" y="2791298"/>
            <a:ext cx="2646057" cy="600164"/>
          </a:xfrm>
          <a:prstGeom prst="rect">
            <a:avLst/>
          </a:prstGeom>
          <a:noFill/>
        </p:spPr>
        <p:txBody>
          <a:bodyPr wrap="square" rtlCol="0">
            <a:spAutoFit/>
          </a:bodyPr>
          <a:lstStyle/>
          <a:p>
            <a:r>
              <a:rPr lang="en-US" sz="3300" dirty="0"/>
              <a:t>Performance</a:t>
            </a:r>
          </a:p>
        </p:txBody>
      </p:sp>
      <p:pic>
        <p:nvPicPr>
          <p:cNvPr id="10" name="Picture 9"/>
          <p:cNvPicPr>
            <a:picLocks noChangeAspect="1"/>
          </p:cNvPicPr>
          <p:nvPr/>
        </p:nvPicPr>
        <p:blipFill rotWithShape="1">
          <a:blip r:embed="rId4">
            <a:extLst>
              <a:ext uri="{28A0092B-C50C-407E-A947-70E740481C1C}">
                <a14:useLocalDpi xmlns:a14="http://schemas.microsoft.com/office/drawing/2010/main" val="0"/>
              </a:ext>
            </a:extLst>
          </a:blip>
          <a:srcRect b="6267"/>
          <a:stretch/>
        </p:blipFill>
        <p:spPr>
          <a:xfrm>
            <a:off x="6587988" y="3497242"/>
            <a:ext cx="2372854" cy="1749668"/>
          </a:xfrm>
          <a:prstGeom prst="rect">
            <a:avLst/>
          </a:prstGeom>
        </p:spPr>
      </p:pic>
    </p:spTree>
    <p:extLst>
      <p:ext uri="{BB962C8B-B14F-4D97-AF65-F5344CB8AC3E}">
        <p14:creationId xmlns:p14="http://schemas.microsoft.com/office/powerpoint/2010/main" val="69537887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rPr>
              <a:t>Performance</a:t>
            </a:r>
          </a:p>
        </p:txBody>
      </p:sp>
      <p:sp>
        <p:nvSpPr>
          <p:cNvPr id="15" name="Content Placeholder 14"/>
          <p:cNvSpPr>
            <a:spLocks noGrp="1"/>
          </p:cNvSpPr>
          <p:nvPr>
            <p:ph sz="quarter" idx="4"/>
          </p:nvPr>
        </p:nvSpPr>
        <p:spPr>
          <a:xfrm>
            <a:off x="4870509" y="1690688"/>
            <a:ext cx="3910634" cy="4506911"/>
          </a:xfrm>
        </p:spPr>
        <p:txBody>
          <a:bodyPr>
            <a:noAutofit/>
          </a:bodyPr>
          <a:lstStyle/>
          <a:p>
            <a:pPr marL="320040" lvl="0" indent="-320040" defTabSz="914400">
              <a:lnSpc>
                <a:spcPct val="100000"/>
              </a:lnSpc>
              <a:spcBef>
                <a:spcPts val="0"/>
              </a:spcBef>
              <a:buClr>
                <a:schemeClr val="accent2"/>
              </a:buClr>
              <a:buSzPct val="60000"/>
              <a:buFont typeface="Wingdings"/>
              <a:buChar char=""/>
              <a:defRPr/>
            </a:pPr>
            <a:r>
              <a:rPr lang="en-US" dirty="0">
                <a:solidFill>
                  <a:schemeClr val="tx1"/>
                </a:solidFill>
              </a:rPr>
              <a:t>Based on classroom instruction</a:t>
            </a:r>
          </a:p>
          <a:p>
            <a:pPr marL="320040" lvl="0" indent="-320040" defTabSz="914400">
              <a:lnSpc>
                <a:spcPct val="100000"/>
              </a:lnSpc>
              <a:spcBef>
                <a:spcPts val="0"/>
              </a:spcBef>
              <a:buClr>
                <a:schemeClr val="accent2"/>
              </a:buClr>
              <a:buSzPct val="60000"/>
              <a:buFont typeface="Wingdings"/>
              <a:buChar char=""/>
              <a:defRPr/>
            </a:pPr>
            <a:r>
              <a:rPr lang="en-US" dirty="0">
                <a:solidFill>
                  <a:schemeClr val="tx1"/>
                </a:solidFill>
              </a:rPr>
              <a:t>Practiced</a:t>
            </a:r>
          </a:p>
          <a:p>
            <a:pPr marL="320040" lvl="0" indent="-320040" defTabSz="914400">
              <a:lnSpc>
                <a:spcPct val="100000"/>
              </a:lnSpc>
              <a:spcBef>
                <a:spcPts val="0"/>
              </a:spcBef>
              <a:buClr>
                <a:schemeClr val="accent2"/>
              </a:buClr>
              <a:buSzPct val="60000"/>
              <a:buFont typeface="Wingdings"/>
              <a:buChar char=""/>
              <a:defRPr/>
            </a:pPr>
            <a:r>
              <a:rPr lang="en-US" dirty="0">
                <a:solidFill>
                  <a:schemeClr val="tx1"/>
                </a:solidFill>
              </a:rPr>
              <a:t>Familiar content and context</a:t>
            </a:r>
          </a:p>
          <a:p>
            <a:pPr marL="320040" lvl="0" indent="-320040" defTabSz="914400">
              <a:lnSpc>
                <a:spcPct val="100000"/>
              </a:lnSpc>
              <a:spcBef>
                <a:spcPts val="0"/>
              </a:spcBef>
              <a:buClr>
                <a:schemeClr val="accent2"/>
              </a:buClr>
              <a:buSzPct val="60000"/>
              <a:buFont typeface="Wingdings"/>
              <a:buChar char=""/>
              <a:defRPr/>
            </a:pPr>
            <a:r>
              <a:rPr lang="en-US" dirty="0">
                <a:solidFill>
                  <a:schemeClr val="tx1"/>
                </a:solidFill>
              </a:rPr>
              <a:t>Learners practice the functions and related structures, vocabulary through a variety of tasks to get ready for the final performance assessment tasks</a:t>
            </a:r>
          </a:p>
          <a:p>
            <a:endParaRPr lang="en-US"/>
          </a:p>
        </p:txBody>
      </p:sp>
      <p:sp>
        <p:nvSpPr>
          <p:cNvPr id="10" name="Footer Placeholder 9"/>
          <p:cNvSpPr>
            <a:spLocks noGrp="1"/>
          </p:cNvSpPr>
          <p:nvPr>
            <p:ph type="ftr" sz="quarter" idx="11"/>
          </p:nvPr>
        </p:nvSpPr>
        <p:spPr/>
        <p:txBody>
          <a:bodyPr/>
          <a:lstStyle/>
          <a:p>
            <a:r>
              <a:rPr lang="en-US"/>
              <a:t>Laura Terrill</a:t>
            </a:r>
          </a:p>
        </p:txBody>
      </p:sp>
      <p:pic>
        <p:nvPicPr>
          <p:cNvPr id="3" name="Picture 2"/>
          <p:cNvPicPr>
            <a:picLocks/>
          </p:cNvPicPr>
          <p:nvPr/>
        </p:nvPicPr>
        <p:blipFill rotWithShape="1">
          <a:blip r:embed="rId2">
            <a:extLst>
              <a:ext uri="{28A0092B-C50C-407E-A947-70E740481C1C}">
                <a14:useLocalDpi xmlns:a14="http://schemas.microsoft.com/office/drawing/2010/main" val="0"/>
              </a:ext>
            </a:extLst>
          </a:blip>
          <a:srcRect b="6267"/>
          <a:stretch/>
        </p:blipFill>
        <p:spPr>
          <a:xfrm>
            <a:off x="505345" y="2267806"/>
            <a:ext cx="3749040" cy="3505254"/>
          </a:xfrm>
          <a:prstGeom prst="rect">
            <a:avLst/>
          </a:prstGeom>
        </p:spPr>
      </p:pic>
    </p:spTree>
    <p:extLst>
      <p:ext uri="{BB962C8B-B14F-4D97-AF65-F5344CB8AC3E}">
        <p14:creationId xmlns:p14="http://schemas.microsoft.com/office/powerpoint/2010/main" val="107110443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28650" y="60330"/>
            <a:ext cx="7886700" cy="1325563"/>
          </a:xfrm>
        </p:spPr>
        <p:txBody>
          <a:bodyPr>
            <a:normAutofit/>
          </a:bodyPr>
          <a:lstStyle/>
          <a:p>
            <a:pPr eaLnBrk="1" hangingPunct="1"/>
            <a:r>
              <a:rPr lang="en-US" sz="3200" i="1">
                <a:solidFill>
                  <a:schemeClr val="tx1"/>
                </a:solidFill>
              </a:rPr>
              <a:t>NCSSFL-ACTFL Global Can-Do Benchmarks </a:t>
            </a:r>
            <a:endParaRPr lang="en-US" sz="3200">
              <a:solidFill>
                <a:schemeClr val="tx1"/>
              </a:solidFill>
            </a:endParaRPr>
          </a:p>
        </p:txBody>
      </p:sp>
      <p:sp>
        <p:nvSpPr>
          <p:cNvPr id="2" name="Content Placeholder 1"/>
          <p:cNvSpPr>
            <a:spLocks noGrp="1"/>
          </p:cNvSpPr>
          <p:nvPr>
            <p:ph idx="1"/>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pic>
        <p:nvPicPr>
          <p:cNvPr id="6" name="Picture 5" descr="Screen Shot 2015-05-20 at 11.02.30 PM.png"/>
          <p:cNvPicPr>
            <a:picLocks noChangeAspect="1"/>
          </p:cNvPicPr>
          <p:nvPr/>
        </p:nvPicPr>
        <p:blipFill>
          <a:blip r:embed="rId2"/>
          <a:stretch>
            <a:fillRect/>
          </a:stretch>
        </p:blipFill>
        <p:spPr>
          <a:xfrm>
            <a:off x="498666" y="1237828"/>
            <a:ext cx="8131568" cy="5266944"/>
          </a:xfrm>
          <a:prstGeom prst="rect">
            <a:avLst/>
          </a:prstGeom>
        </p:spPr>
      </p:pic>
    </p:spTree>
    <p:extLst>
      <p:ext uri="{BB962C8B-B14F-4D97-AF65-F5344CB8AC3E}">
        <p14:creationId xmlns:p14="http://schemas.microsoft.com/office/powerpoint/2010/main" val="18442930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200" dirty="0">
                <a:solidFill>
                  <a:schemeClr val="tx1"/>
                </a:solidFill>
              </a:rPr>
              <a:t>ACTFL Position Statement:</a:t>
            </a:r>
            <a:br>
              <a:rPr lang="en-US" sz="3200" dirty="0">
                <a:solidFill>
                  <a:schemeClr val="tx1"/>
                </a:solidFill>
              </a:rPr>
            </a:br>
            <a:r>
              <a:rPr lang="en-US" sz="3200" dirty="0">
                <a:solidFill>
                  <a:schemeClr val="tx1"/>
                </a:solidFill>
              </a:rPr>
              <a:t>Use of the Target Language in the </a:t>
            </a:r>
            <a:r>
              <a:rPr lang="en-US" sz="3200" dirty="0" smtClean="0">
                <a:solidFill>
                  <a:schemeClr val="tx1"/>
                </a:solidFill>
              </a:rPr>
              <a:t>Classroom</a:t>
            </a:r>
            <a:endParaRPr lang="en-US" sz="3200" dirty="0">
              <a:solidFill>
                <a:schemeClr val="tx1"/>
              </a:solidFill>
            </a:endParaRPr>
          </a:p>
        </p:txBody>
      </p:sp>
      <p:sp>
        <p:nvSpPr>
          <p:cNvPr id="4" name="Content Placeholder 3"/>
          <p:cNvSpPr>
            <a:spLocks noGrp="1"/>
          </p:cNvSpPr>
          <p:nvPr>
            <p:ph idx="1"/>
          </p:nvPr>
        </p:nvSpPr>
        <p:spPr/>
        <p:txBody>
          <a:bodyPr>
            <a:normAutofit/>
          </a:bodyPr>
          <a:lstStyle/>
          <a:p>
            <a:pPr marL="0" indent="0">
              <a:buNone/>
            </a:pPr>
            <a:endParaRPr lang="en-US" sz="3200" dirty="0"/>
          </a:p>
          <a:p>
            <a:pPr marL="0" indent="0">
              <a:buNone/>
            </a:pPr>
            <a:r>
              <a:rPr lang="en-US" sz="3200" i="1" dirty="0" smtClean="0"/>
              <a:t>“</a:t>
            </a:r>
            <a:r>
              <a:rPr lang="en-US" sz="3200" i="1" dirty="0"/>
              <a:t>Research indicates that effective language instruction must provide significant levels of meaningful communication and interactive feedback in the target language in order for students to develop language and cultural </a:t>
            </a:r>
            <a:r>
              <a:rPr lang="en-US" sz="3200" i="1" dirty="0" smtClean="0"/>
              <a:t>proficiency</a:t>
            </a:r>
            <a:r>
              <a:rPr lang="is-IS" sz="3200" i="1" dirty="0" smtClean="0"/>
              <a:t>…...</a:t>
            </a:r>
            <a:endParaRPr lang="en-US" sz="3200" i="1" dirty="0"/>
          </a:p>
        </p:txBody>
      </p:sp>
      <p:sp>
        <p:nvSpPr>
          <p:cNvPr id="7" name="Footer Placeholder 6"/>
          <p:cNvSpPr>
            <a:spLocks noGrp="1"/>
          </p:cNvSpPr>
          <p:nvPr>
            <p:ph type="ftr" sz="quarter" idx="11"/>
          </p:nvPr>
        </p:nvSpPr>
        <p:spPr/>
        <p:txBody>
          <a:bodyPr/>
          <a:lstStyle/>
          <a:p>
            <a:r>
              <a:rPr lang="en-US" smtClean="0"/>
              <a:t>Laura Terrill</a:t>
            </a:r>
            <a:endParaRPr lang="en-US" dirty="0"/>
          </a:p>
        </p:txBody>
      </p:sp>
      <p:sp>
        <p:nvSpPr>
          <p:cNvPr id="8" name="Slide Number Placeholder 7"/>
          <p:cNvSpPr>
            <a:spLocks noGrp="1"/>
          </p:cNvSpPr>
          <p:nvPr>
            <p:ph type="sldNum" sz="quarter" idx="12"/>
          </p:nvPr>
        </p:nvSpPr>
        <p:spPr/>
        <p:txBody>
          <a:bodyPr/>
          <a:lstStyle/>
          <a:p>
            <a:fld id="{D57F1E4F-1CFF-5643-939E-02111984F565}" type="slidenum">
              <a:rPr lang="en-US" smtClean="0"/>
              <a:t>5</a:t>
            </a:fld>
            <a:endParaRPr lang="en-US" dirty="0"/>
          </a:p>
        </p:txBody>
      </p:sp>
    </p:spTree>
    <p:extLst>
      <p:ext uri="{BB962C8B-B14F-4D97-AF65-F5344CB8AC3E}">
        <p14:creationId xmlns:p14="http://schemas.microsoft.com/office/powerpoint/2010/main" val="5770285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a:xfrm>
            <a:off x="628650" y="234498"/>
            <a:ext cx="7886700" cy="1325563"/>
          </a:xfrm>
        </p:spPr>
        <p:txBody>
          <a:bodyPr>
            <a:normAutofit/>
          </a:bodyPr>
          <a:lstStyle/>
          <a:p>
            <a:pPr eaLnBrk="1" hangingPunct="1"/>
            <a:r>
              <a:rPr lang="en-US" sz="3200" i="1">
                <a:solidFill>
                  <a:schemeClr val="tx1"/>
                </a:solidFill>
              </a:rPr>
              <a:t>NCSSFL-ACTFL Global Can-Do Benchmarks </a:t>
            </a:r>
            <a:br>
              <a:rPr lang="en-US" sz="3200" i="1">
                <a:solidFill>
                  <a:schemeClr val="tx1"/>
                </a:solidFill>
              </a:rPr>
            </a:br>
            <a:r>
              <a:rPr lang="en-US" sz="3200" i="1">
                <a:solidFill>
                  <a:schemeClr val="tx1"/>
                </a:solidFill>
              </a:rPr>
              <a:t>Interpersonal </a:t>
            </a:r>
            <a:endParaRPr lang="en-US" sz="3200">
              <a:solidFill>
                <a:schemeClr val="tx1"/>
              </a:solidFill>
            </a:endParaRPr>
          </a:p>
        </p:txBody>
      </p:sp>
      <p:sp>
        <p:nvSpPr>
          <p:cNvPr id="2" name="Content Placeholder 1"/>
          <p:cNvSpPr>
            <a:spLocks noGrp="1"/>
          </p:cNvSpPr>
          <p:nvPr>
            <p:ph idx="1"/>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graphicFrame>
        <p:nvGraphicFramePr>
          <p:cNvPr id="5" name="Table 4"/>
          <p:cNvGraphicFramePr>
            <a:graphicFrameLocks noGrp="1"/>
          </p:cNvGraphicFramePr>
          <p:nvPr>
            <p:extLst>
              <p:ext uri="{D42A27DB-BD31-4B8C-83A1-F6EECF244321}">
                <p14:modId xmlns:p14="http://schemas.microsoft.com/office/powerpoint/2010/main" val="1568332103"/>
              </p:ext>
            </p:extLst>
          </p:nvPr>
        </p:nvGraphicFramePr>
        <p:xfrm>
          <a:off x="304800" y="1435931"/>
          <a:ext cx="8458200" cy="4968240"/>
        </p:xfrm>
        <a:graphic>
          <a:graphicData uri="http://schemas.openxmlformats.org/drawingml/2006/table">
            <a:tbl>
              <a:tblPr firstRow="1" bandRow="1">
                <a:tableStyleId>{5C22544A-7EE6-4342-B048-85BDC9FD1C3A}</a:tableStyleId>
              </a:tblPr>
              <a:tblGrid>
                <a:gridCol w="1203381"/>
                <a:gridCol w="1186106"/>
                <a:gridCol w="1589152"/>
                <a:gridCol w="1324293"/>
                <a:gridCol w="1577634"/>
                <a:gridCol w="1577634"/>
              </a:tblGrid>
              <a:tr h="365760">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Novice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Low</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Mid</a:t>
                      </a:r>
                    </a:p>
                  </a:txBody>
                  <a:tcPr marL="51435" marR="51435" marT="0" marB="0" anchor="ctr"/>
                </a:tc>
                <a:tc>
                  <a:txBody>
                    <a:bodyPr/>
                    <a:lstStyle/>
                    <a:p>
                      <a:pPr marL="0" marR="0" algn="ctr">
                        <a:spcBef>
                          <a:spcPts val="0"/>
                        </a:spcBef>
                        <a:spcAft>
                          <a:spcPts val="0"/>
                        </a:spcAft>
                      </a:pPr>
                      <a:r>
                        <a:rPr lang="en-US" sz="1600" b="0">
                          <a:solidFill>
                            <a:schemeClr val="bg1"/>
                          </a:solidFill>
                          <a:latin typeface="+mn-lt"/>
                          <a:ea typeface="Cambria"/>
                          <a:cs typeface="Times New Roman"/>
                        </a:rPr>
                        <a:t>Intermediate </a:t>
                      </a:r>
                    </a:p>
                    <a:p>
                      <a:pPr marL="0" marR="0" algn="ctr">
                        <a:spcBef>
                          <a:spcPts val="0"/>
                        </a:spcBef>
                        <a:spcAft>
                          <a:spcPts val="0"/>
                        </a:spcAft>
                      </a:pPr>
                      <a:r>
                        <a:rPr lang="en-US" sz="1600" b="0">
                          <a:solidFill>
                            <a:schemeClr val="bg1"/>
                          </a:solidFill>
                          <a:latin typeface="+mn-lt"/>
                          <a:ea typeface="Cambria"/>
                          <a:cs typeface="Times New Roman"/>
                        </a:rPr>
                        <a:t>High</a:t>
                      </a:r>
                    </a:p>
                  </a:txBody>
                  <a:tcPr marL="51435" marR="51435" marT="0" marB="0" anchor="ctr"/>
                </a:tc>
              </a:tr>
              <a:tr h="4068445">
                <a:tc>
                  <a:txBody>
                    <a:bodyPr/>
                    <a:lstStyle/>
                    <a:p>
                      <a:pPr marL="0" marR="0" algn="l">
                        <a:spcBef>
                          <a:spcPts val="0"/>
                        </a:spcBef>
                        <a:spcAft>
                          <a:spcPts val="0"/>
                        </a:spcAft>
                      </a:pPr>
                      <a:r>
                        <a:rPr lang="en-US" sz="1400">
                          <a:latin typeface="+mn-lt"/>
                          <a:ea typeface="Cambria"/>
                          <a:cs typeface="Times New Roman"/>
                        </a:rPr>
                        <a:t>I can communicate on some</a:t>
                      </a:r>
                      <a:br>
                        <a:rPr lang="en-US" sz="1400">
                          <a:latin typeface="+mn-lt"/>
                          <a:ea typeface="Cambria"/>
                          <a:cs typeface="Times New Roman"/>
                        </a:rPr>
                      </a:br>
                      <a:r>
                        <a:rPr lang="en-US" sz="1400">
                          <a:latin typeface="+mn-lt"/>
                          <a:ea typeface="Cambria"/>
                          <a:cs typeface="Times New Roman"/>
                        </a:rPr>
                        <a:t>very familiar topics using single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on very familiar topics using a variety of words and phrases that I have practiced and memorized.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communicate and exchange information about familiar topics using phrases and simple sentences, sometimes supported by memorized language. I can usually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a number of familiar topics using simple sentences. I can handle short social interactions in everyday situations by asking and answering simple questions. </a:t>
                      </a:r>
                    </a:p>
                  </a:txBody>
                  <a:tcPr marL="51435" marR="51435" marT="0" marB="0"/>
                </a:tc>
                <a:tc>
                  <a:txBody>
                    <a:bodyPr/>
                    <a:lstStyle/>
                    <a:p>
                      <a:pPr marL="0" marR="0" algn="l">
                        <a:spcBef>
                          <a:spcPts val="10"/>
                        </a:spcBef>
                        <a:spcAft>
                          <a:spcPts val="10"/>
                        </a:spcAft>
                      </a:pPr>
                      <a:r>
                        <a:rPr lang="en-US" sz="1400">
                          <a:latin typeface="+mn-lt"/>
                          <a:ea typeface="Cambria"/>
                          <a:cs typeface="Times New Roman"/>
                        </a:rPr>
                        <a:t>I can participate in conversations on familiar topics using sentences and series of sentences. I can handle short social interactions in everyday situations by asking and answering a variety of questions. I can usually say what I want to say about myself and my everyday life. </a:t>
                      </a:r>
                    </a:p>
                  </a:txBody>
                  <a:tcPr marL="51435" marR="51435" marT="0" marB="0"/>
                </a:tc>
                <a:tc>
                  <a:txBody>
                    <a:bodyPr/>
                    <a:lstStyle/>
                    <a:p>
                      <a:r>
                        <a:rPr kumimoji="0" lang="en-US" sz="1400" kern="1200">
                          <a:solidFill>
                            <a:schemeClr val="dk1"/>
                          </a:solidFill>
                          <a:latin typeface="+mn-lt"/>
                          <a:ea typeface="+mn-ea"/>
                          <a:cs typeface="+mn-cs"/>
                        </a:rPr>
                        <a:t>I can participate with ease and confidence in conversations on familiar topics. I can usually talk about events and experiences in various time frames. </a:t>
                      </a:r>
                      <a:endParaRPr lang="en-US" sz="1400"/>
                    </a:p>
                    <a:p>
                      <a:r>
                        <a:rPr kumimoji="0" lang="en-US" sz="1400" kern="1200">
                          <a:solidFill>
                            <a:schemeClr val="dk1"/>
                          </a:solidFill>
                          <a:latin typeface="+mn-lt"/>
                          <a:ea typeface="+mn-ea"/>
                          <a:cs typeface="+mn-cs"/>
                        </a:rPr>
                        <a:t>I can usually describe people, places, and things. I can handle social interactions in everyday situations, sometimes even when there is an unexpected complication. </a:t>
                      </a:r>
                      <a:endParaRPr lang="en-US" sz="1400">
                        <a:latin typeface="+mn-lt"/>
                        <a:ea typeface="Cambria"/>
                        <a:cs typeface="Times New Roman"/>
                      </a:endParaRPr>
                    </a:p>
                  </a:txBody>
                  <a:tcPr marL="51435" marR="51435" marT="0" marB="0"/>
                </a:tc>
              </a:tr>
            </a:tbl>
          </a:graphicData>
        </a:graphic>
      </p:graphicFrame>
    </p:spTree>
    <p:extLst>
      <p:ext uri="{BB962C8B-B14F-4D97-AF65-F5344CB8AC3E}">
        <p14:creationId xmlns:p14="http://schemas.microsoft.com/office/powerpoint/2010/main" val="25490199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4370" name="Rectangle 2"/>
          <p:cNvSpPr>
            <a:spLocks noGrp="1" noChangeArrowheads="1"/>
          </p:cNvSpPr>
          <p:nvPr>
            <p:ph type="title"/>
          </p:nvPr>
        </p:nvSpPr>
        <p:spPr>
          <a:xfrm>
            <a:off x="612648" y="25400"/>
            <a:ext cx="8153400" cy="990600"/>
          </a:xfrm>
        </p:spPr>
        <p:txBody>
          <a:bodyPr>
            <a:normAutofit/>
          </a:bodyPr>
          <a:lstStyle/>
          <a:p>
            <a:r>
              <a:rPr lang="en-US" sz="3600">
                <a:solidFill>
                  <a:schemeClr val="tx1"/>
                </a:solidFill>
              </a:rPr>
              <a:t>Performance Rubric – Interpersonal Task</a:t>
            </a:r>
          </a:p>
        </p:txBody>
      </p:sp>
      <p:graphicFrame>
        <p:nvGraphicFramePr>
          <p:cNvPr id="7" name="Content Placeholder 6"/>
          <p:cNvGraphicFramePr>
            <a:graphicFrameLocks noGrp="1"/>
          </p:cNvGraphicFramePr>
          <p:nvPr>
            <p:ph sz="quarter" idx="1"/>
            <p:extLst>
              <p:ext uri="{D42A27DB-BD31-4B8C-83A1-F6EECF244321}">
                <p14:modId xmlns:p14="http://schemas.microsoft.com/office/powerpoint/2010/main" val="2093579860"/>
              </p:ext>
            </p:extLst>
          </p:nvPr>
        </p:nvGraphicFramePr>
        <p:xfrm>
          <a:off x="177800" y="927100"/>
          <a:ext cx="8766175" cy="5555742"/>
        </p:xfrm>
        <a:graphic>
          <a:graphicData uri="http://schemas.openxmlformats.org/drawingml/2006/table">
            <a:tbl>
              <a:tblPr firstRow="1" bandRow="1">
                <a:tableStyleId>{5C22544A-7EE6-4342-B048-85BDC9FD1C3A}</a:tableStyleId>
              </a:tblPr>
              <a:tblGrid>
                <a:gridCol w="1753235"/>
                <a:gridCol w="1753235"/>
                <a:gridCol w="1753235"/>
                <a:gridCol w="1753235"/>
                <a:gridCol w="1753235"/>
              </a:tblGrid>
              <a:tr h="370840">
                <a:tc>
                  <a:txBody>
                    <a:bodyPr/>
                    <a:lstStyle/>
                    <a:p>
                      <a:pPr marL="0" marR="0">
                        <a:lnSpc>
                          <a:spcPct val="150000"/>
                        </a:lnSpc>
                        <a:spcBef>
                          <a:spcPts val="0"/>
                        </a:spcBef>
                        <a:spcAft>
                          <a:spcPts val="0"/>
                        </a:spcAft>
                      </a:pPr>
                      <a:endParaRPr lang="en-US" sz="1100">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Strong </a:t>
                      </a:r>
                      <a:endParaRPr lang="en-US" sz="1400" dirty="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Performance</a:t>
                      </a:r>
                      <a:endParaRPr lang="en-US" sz="1400" dirty="0">
                        <a:solidFill>
                          <a:schemeClr val="bg1"/>
                        </a:solidFill>
                        <a:latin typeface="Times New Roman"/>
                        <a:ea typeface="Cambria"/>
                        <a:cs typeface="Times New Roman"/>
                      </a:endParaRPr>
                    </a:p>
                    <a:p>
                      <a:pPr marL="0" marR="0">
                        <a:lnSpc>
                          <a:spcPct val="100000"/>
                        </a:lnSpc>
                        <a:spcBef>
                          <a:spcPts val="0"/>
                        </a:spcBef>
                        <a:spcAft>
                          <a:spcPts val="0"/>
                        </a:spcAft>
                      </a:pPr>
                      <a:r>
                        <a:rPr lang="en-US" sz="1400" b="1" dirty="0">
                          <a:solidFill>
                            <a:schemeClr val="bg1"/>
                          </a:solidFill>
                          <a:latin typeface="Times New Roman"/>
                          <a:ea typeface="Cambria"/>
                          <a:cs typeface="Times New Roman"/>
                        </a:rPr>
                        <a:t>   10      </a:t>
                      </a:r>
                      <a:r>
                        <a:rPr lang="en-US" sz="1400" b="1" baseline="0" dirty="0" smtClean="0">
                          <a:solidFill>
                            <a:schemeClr val="bg1"/>
                          </a:solidFill>
                          <a:latin typeface="Times New Roman"/>
                          <a:ea typeface="Cambria"/>
                          <a:cs typeface="Times New Roman"/>
                        </a:rPr>
                        <a:t>          </a:t>
                      </a:r>
                      <a:r>
                        <a:rPr lang="en-US" sz="1400" b="1" dirty="0" smtClean="0">
                          <a:solidFill>
                            <a:schemeClr val="bg1"/>
                          </a:solidFill>
                          <a:latin typeface="Times New Roman"/>
                          <a:ea typeface="Cambria"/>
                          <a:cs typeface="Times New Roman"/>
                        </a:rPr>
                        <a:t>      9</a:t>
                      </a:r>
                      <a:endParaRPr lang="en-US" sz="1400" dirty="0">
                        <a:solidFill>
                          <a:schemeClr val="bg1"/>
                        </a:solidFill>
                        <a:latin typeface="Times New Roman"/>
                        <a:ea typeface="Cambria"/>
                        <a:cs typeface="Times New Roman"/>
                      </a:endParaRPr>
                    </a:p>
                  </a:txBody>
                  <a:tcPr marL="68580" marR="68580" marT="0" marB="0"/>
                </a:tc>
                <a:tc>
                  <a:txBody>
                    <a:bodyPr/>
                    <a:lstStyle/>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Meets </a:t>
                      </a:r>
                      <a:endParaRPr lang="en-US" sz="1400" b="1" dirty="0" smtClean="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smtClean="0">
                          <a:solidFill>
                            <a:schemeClr val="bg1"/>
                          </a:solidFill>
                          <a:latin typeface="Times New Roman"/>
                          <a:ea typeface="Cambria"/>
                          <a:cs typeface="Times New Roman"/>
                        </a:rPr>
                        <a:t>Expectations</a:t>
                      </a:r>
                      <a:endParaRPr lang="en-US" sz="1400" dirty="0">
                        <a:solidFill>
                          <a:schemeClr val="bg1"/>
                        </a:solidFill>
                        <a:latin typeface="Times New Roman"/>
                        <a:ea typeface="Cambria"/>
                        <a:cs typeface="Times New Roman"/>
                      </a:endParaRPr>
                    </a:p>
                    <a:p>
                      <a:pPr marL="0" marR="0" algn="ctr">
                        <a:lnSpc>
                          <a:spcPct val="100000"/>
                        </a:lnSpc>
                        <a:spcBef>
                          <a:spcPts val="0"/>
                        </a:spcBef>
                        <a:spcAft>
                          <a:spcPts val="0"/>
                        </a:spcAft>
                      </a:pPr>
                      <a:r>
                        <a:rPr lang="en-US" sz="1400" b="1" dirty="0">
                          <a:solidFill>
                            <a:schemeClr val="bg1"/>
                          </a:solidFill>
                          <a:latin typeface="Times New Roman"/>
                          <a:ea typeface="Cambria"/>
                          <a:cs typeface="Times New Roman"/>
                        </a:rPr>
                        <a:t>8</a:t>
                      </a:r>
                      <a:endParaRPr lang="en-US" sz="1400" dirty="0">
                        <a:solidFill>
                          <a:schemeClr val="bg1"/>
                        </a:solidFill>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Approaching </a:t>
                      </a:r>
                      <a:endParaRPr lang="en-US" sz="1400" b="1" dirty="0" smtClean="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smtClean="0">
                          <a:solidFill>
                            <a:schemeClr val="bg1"/>
                          </a:solidFill>
                          <a:latin typeface="Times New Roman"/>
                          <a:ea typeface="Cambria"/>
                          <a:cs typeface="Times New Roman"/>
                        </a:rPr>
                        <a:t>Expectations</a:t>
                      </a:r>
                      <a:endParaRPr lang="en-US" sz="1400" dirty="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7</a:t>
                      </a:r>
                      <a:endParaRPr lang="en-US" sz="1400" dirty="0">
                        <a:solidFill>
                          <a:schemeClr val="bg1"/>
                        </a:solidFill>
                        <a:latin typeface="Times New Roman"/>
                        <a:ea typeface="Cambria"/>
                        <a:cs typeface="Times New Roman"/>
                      </a:endParaRPr>
                    </a:p>
                  </a:txBody>
                  <a:tcPr marL="68580" marR="68580" marT="0" marB="0" anchor="ctr"/>
                </a:tc>
                <a:tc>
                  <a:txBody>
                    <a:bodyPr/>
                    <a:lstStyle/>
                    <a:p>
                      <a:pPr marL="0" marR="0" algn="ctr">
                        <a:lnSpc>
                          <a:spcPct val="115000"/>
                        </a:lnSpc>
                        <a:spcBef>
                          <a:spcPts val="0"/>
                        </a:spcBef>
                        <a:spcAft>
                          <a:spcPts val="0"/>
                        </a:spcAft>
                      </a:pPr>
                      <a:r>
                        <a:rPr lang="en-US" sz="1400" b="1" dirty="0" err="1">
                          <a:solidFill>
                            <a:schemeClr val="bg1"/>
                          </a:solidFill>
                          <a:latin typeface="Times New Roman"/>
                          <a:ea typeface="Cambria"/>
                          <a:cs typeface="Times New Roman"/>
                        </a:rPr>
                        <a:t>Strugging</a:t>
                      </a:r>
                      <a:endParaRPr lang="en-US" sz="1400" dirty="0">
                        <a:solidFill>
                          <a:schemeClr val="bg1"/>
                        </a:solidFill>
                        <a:latin typeface="Times New Roman"/>
                        <a:ea typeface="Cambria"/>
                        <a:cs typeface="Times New Roman"/>
                      </a:endParaRPr>
                    </a:p>
                    <a:p>
                      <a:pPr marL="0" marR="0" algn="ctr">
                        <a:lnSpc>
                          <a:spcPct val="115000"/>
                        </a:lnSpc>
                        <a:spcBef>
                          <a:spcPts val="0"/>
                        </a:spcBef>
                        <a:spcAft>
                          <a:spcPts val="0"/>
                        </a:spcAft>
                      </a:pPr>
                      <a:r>
                        <a:rPr lang="en-US" sz="1400" b="1" dirty="0">
                          <a:solidFill>
                            <a:schemeClr val="bg1"/>
                          </a:solidFill>
                          <a:latin typeface="Times New Roman"/>
                          <a:ea typeface="Cambria"/>
                          <a:cs typeface="Times New Roman"/>
                        </a:rPr>
                        <a:t>6  </a:t>
                      </a:r>
                      <a:endParaRPr lang="en-US" sz="1400" dirty="0">
                        <a:solidFill>
                          <a:schemeClr val="bg1"/>
                        </a:solidFill>
                        <a:latin typeface="Times New Roman"/>
                        <a:ea typeface="Cambria"/>
                        <a:cs typeface="Times New Roman"/>
                      </a:endParaRPr>
                    </a:p>
                  </a:txBody>
                  <a:tcPr marL="68580" marR="68580" marT="0" marB="0" anchor="ctr"/>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well am I understood?</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easily understood; errors in speaking are minor and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understood most of the time; may need to repeat or reword occasionally; errors in speaking do not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difficult to understand at times; may ask for help expressing ideas; some errors may interfere with communication.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extremely difficult to understand; repeat frequently; errors interfere with communication.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involved am I in the conversation?</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ask a variety of relevant questions to keep the conversation going; respond to questions and/or add follow-up comments; encourage others to participate.</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relevant questions to keep the conversation going; respond to questions and/or make a follow-up comment; equal participant in conversation.</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a few relevant questions; give simple or minimal answers to questions.</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ask random questions that may or may not be on topic; minimal participation.</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easily do I deliver my thoughts?</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Cambria"/>
                          <a:ea typeface="Cambria"/>
                          <a:cs typeface="Times New Roman"/>
                        </a:rPr>
                        <a:t>conversation flows with few pauses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but seem natural; 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hesitations occur and are awkward; few or no incomplete thoughts.</a:t>
                      </a:r>
                      <a:endParaRPr lang="en-US" sz="1100">
                        <a:latin typeface="Times New Roman"/>
                        <a:ea typeface="Cambria"/>
                        <a:cs typeface="Times New Roman"/>
                      </a:endParaRPr>
                    </a:p>
                  </a:txBody>
                  <a:tcPr marL="68580" marR="68580" marT="0" marB="0"/>
                </a:tc>
                <a:tc>
                  <a:txBody>
                    <a:bodyPr/>
                    <a:lstStyle/>
                    <a:p>
                      <a:pPr marL="0" marR="0" algn="l">
                        <a:lnSpc>
                          <a:spcPct val="115000"/>
                        </a:lnSpc>
                        <a:spcBef>
                          <a:spcPts val="0"/>
                        </a:spcBef>
                        <a:spcAft>
                          <a:spcPts val="0"/>
                        </a:spcAft>
                      </a:pPr>
                      <a:r>
                        <a:rPr lang="en-US" sz="1100">
                          <a:latin typeface="Cambria"/>
                          <a:ea typeface="Cambria"/>
                          <a:cs typeface="Times New Roman"/>
                        </a:rPr>
                        <a:t>speech is slow</a:t>
                      </a:r>
                      <a:r>
                        <a:rPr lang="en-US" sz="1100">
                          <a:latin typeface="Times New Roman"/>
                          <a:ea typeface="Cambria"/>
                          <a:cs typeface="Times New Roman"/>
                        </a:rPr>
                        <a:t> and halting</a:t>
                      </a:r>
                      <a:r>
                        <a:rPr lang="en-US" sz="1100">
                          <a:latin typeface="Cambria"/>
                          <a:ea typeface="Cambria"/>
                          <a:cs typeface="Times New Roman"/>
                        </a:rPr>
                        <a:t>; </a:t>
                      </a:r>
                      <a:r>
                        <a:rPr lang="en-US" sz="1100">
                          <a:latin typeface="Times New Roman"/>
                          <a:ea typeface="Cambria"/>
                          <a:cs typeface="Times New Roman"/>
                        </a:rPr>
                        <a:t>long pauses may occur; </a:t>
                      </a:r>
                      <a:r>
                        <a:rPr lang="en-US" sz="1100">
                          <a:latin typeface="Cambria"/>
                          <a:ea typeface="Cambria"/>
                          <a:cs typeface="Times New Roman"/>
                        </a:rPr>
                        <a:t>struggle to complete or do not complete thoughts.</a:t>
                      </a:r>
                      <a:endParaRPr lang="en-US" sz="1100">
                        <a:latin typeface="Times New Roman"/>
                        <a:ea typeface="Cambria"/>
                        <a:cs typeface="Times New Roman"/>
                      </a:endParaRP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How do I demonstrate that I ca</a:t>
                      </a:r>
                      <a:r>
                        <a:rPr lang="en-US" sz="1100" b="1" u="none">
                          <a:latin typeface="Times New Roman"/>
                          <a:ea typeface="Cambria"/>
                          <a:cs typeface="Times New Roman"/>
                        </a:rPr>
                        <a:t>n</a:t>
                      </a:r>
                      <a:r>
                        <a:rPr lang="en-US" sz="1100" b="1">
                          <a:latin typeface="Times New Roman"/>
                          <a:ea typeface="Cambria"/>
                          <a:cs typeface="Times New Roman"/>
                        </a:rPr>
                        <a:t> correctly use the new vocabulary from the unit?</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many new words and personal vocabulary related to the unit; elaborates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new words related to the unit to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successfully use a few of the new words related to the unit to partially complete the task.</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rely on simple and very familiar vocabulary to partially complete the task.</a:t>
                      </a:r>
                    </a:p>
                  </a:txBody>
                  <a:tcPr marL="68580" marR="68580" marT="0" marB="0"/>
                </a:tc>
              </a:tr>
              <a:tr h="370840">
                <a:tc>
                  <a:txBody>
                    <a:bodyPr/>
                    <a:lstStyle/>
                    <a:p>
                      <a:pPr marL="0" marR="0">
                        <a:lnSpc>
                          <a:spcPct val="115000"/>
                        </a:lnSpc>
                        <a:spcBef>
                          <a:spcPts val="0"/>
                        </a:spcBef>
                        <a:spcAft>
                          <a:spcPts val="0"/>
                        </a:spcAft>
                      </a:pPr>
                      <a:r>
                        <a:rPr lang="en-US" sz="1100" b="1">
                          <a:latin typeface="Times New Roman"/>
                          <a:ea typeface="Cambria"/>
                          <a:cs typeface="Times New Roman"/>
                        </a:rPr>
                        <a:t>What cultural knowledge and understandings do I share?</a:t>
                      </a:r>
                      <a:endParaRPr lang="en-US" sz="1100">
                        <a:latin typeface="Times New Roman"/>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100">
                          <a:latin typeface="Times New Roman"/>
                          <a:ea typeface="Cambria"/>
                          <a:cs typeface="Times New Roman"/>
                        </a:rPr>
                        <a:t>add relevant information about the target culture;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refer to relevant information about the target culture; may use cultural gestures and/or expressions appropriately.</a:t>
                      </a:r>
                    </a:p>
                  </a:txBody>
                  <a:tcPr marL="68580" marR="68580" marT="0" marB="0"/>
                </a:tc>
                <a:tc>
                  <a:txBody>
                    <a:bodyPr/>
                    <a:lstStyle/>
                    <a:p>
                      <a:pPr marL="0" marR="0" algn="l">
                        <a:lnSpc>
                          <a:spcPct val="115000"/>
                        </a:lnSpc>
                        <a:spcBef>
                          <a:spcPts val="0"/>
                        </a:spcBef>
                        <a:spcAft>
                          <a:spcPts val="0"/>
                        </a:spcAft>
                      </a:pPr>
                      <a:r>
                        <a:rPr lang="en-US" sz="1100">
                          <a:latin typeface="Times New Roman"/>
                          <a:ea typeface="Cambria"/>
                          <a:cs typeface="Times New Roman"/>
                        </a:rPr>
                        <a:t>make limited or no references to the target culture; may use a cultural gesture or expression.</a:t>
                      </a:r>
                    </a:p>
                  </a:txBody>
                  <a:tcPr marL="68580" marR="68580" marT="0" marB="0"/>
                </a:tc>
                <a:tc>
                  <a:txBody>
                    <a:bodyPr/>
                    <a:lstStyle/>
                    <a:p>
                      <a:pPr marL="0" marR="0" algn="l">
                        <a:lnSpc>
                          <a:spcPct val="115000"/>
                        </a:lnSpc>
                        <a:spcBef>
                          <a:spcPts val="0"/>
                        </a:spcBef>
                        <a:spcAft>
                          <a:spcPts val="0"/>
                        </a:spcAft>
                      </a:pPr>
                      <a:r>
                        <a:rPr lang="en-US" sz="1100" dirty="0">
                          <a:latin typeface="Times New Roman"/>
                          <a:ea typeface="Cambria"/>
                          <a:cs typeface="Times New Roman"/>
                        </a:rPr>
                        <a:t>respond only from personal point of view or perspective.</a:t>
                      </a:r>
                    </a:p>
                  </a:txBody>
                  <a:tcPr marL="68580" marR="68580" marT="0" marB="0"/>
                </a:tc>
              </a:tr>
            </a:tbl>
          </a:graphicData>
        </a:graphic>
      </p:graphicFrame>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055353812"/>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images-1.jpeg"/>
          <p:cNvPicPr>
            <a:picLocks noChangeAspect="1"/>
          </p:cNvPicPr>
          <p:nvPr/>
        </p:nvPicPr>
        <p:blipFill>
          <a:blip r:embed="rId2"/>
          <a:stretch>
            <a:fillRect/>
          </a:stretch>
        </p:blipFill>
        <p:spPr>
          <a:xfrm>
            <a:off x="1310476" y="5048250"/>
            <a:ext cx="2640512" cy="1828800"/>
          </a:xfrm>
          <a:prstGeom prst="rect">
            <a:avLst/>
          </a:prstGeom>
        </p:spPr>
      </p:pic>
      <p:pic>
        <p:nvPicPr>
          <p:cNvPr id="16" name="Picture 15" descr="images-2.jpeg"/>
          <p:cNvPicPr>
            <a:picLocks noChangeAspect="1"/>
          </p:cNvPicPr>
          <p:nvPr/>
        </p:nvPicPr>
        <p:blipFill>
          <a:blip r:embed="rId3"/>
          <a:stretch>
            <a:fillRect/>
          </a:stretch>
        </p:blipFill>
        <p:spPr>
          <a:xfrm>
            <a:off x="0" y="1284395"/>
            <a:ext cx="2630732" cy="1828800"/>
          </a:xfrm>
          <a:prstGeom prst="rect">
            <a:avLst/>
          </a:prstGeom>
        </p:spPr>
      </p:pic>
      <p:pic>
        <p:nvPicPr>
          <p:cNvPr id="17" name="Picture 16" descr="images-3.jpeg"/>
          <p:cNvPicPr>
            <a:picLocks noChangeAspect="1"/>
          </p:cNvPicPr>
          <p:nvPr/>
        </p:nvPicPr>
        <p:blipFill>
          <a:blip r:embed="rId4"/>
          <a:stretch>
            <a:fillRect/>
          </a:stretch>
        </p:blipFill>
        <p:spPr>
          <a:xfrm>
            <a:off x="344188" y="3035215"/>
            <a:ext cx="3606800" cy="2247900"/>
          </a:xfrm>
          <a:prstGeom prst="rect">
            <a:avLst/>
          </a:prstGeom>
        </p:spPr>
      </p:pic>
      <p:pic>
        <p:nvPicPr>
          <p:cNvPr id="19" name="Picture 18" descr="images-5.jpeg"/>
          <p:cNvPicPr>
            <a:picLocks noChangeAspect="1"/>
          </p:cNvPicPr>
          <p:nvPr/>
        </p:nvPicPr>
        <p:blipFill>
          <a:blip r:embed="rId5"/>
          <a:stretch>
            <a:fillRect/>
          </a:stretch>
        </p:blipFill>
        <p:spPr>
          <a:xfrm>
            <a:off x="6169153" y="1843247"/>
            <a:ext cx="2940570" cy="1956816"/>
          </a:xfrm>
          <a:prstGeom prst="rect">
            <a:avLst/>
          </a:prstGeom>
        </p:spPr>
      </p:pic>
      <p:pic>
        <p:nvPicPr>
          <p:cNvPr id="20" name="Picture 19" descr="Annecy-old-town_fiche_webzine.jpg"/>
          <p:cNvPicPr>
            <a:picLocks noChangeAspect="1"/>
          </p:cNvPicPr>
          <p:nvPr/>
        </p:nvPicPr>
        <p:blipFill>
          <a:blip r:embed="rId6"/>
          <a:stretch>
            <a:fillRect/>
          </a:stretch>
        </p:blipFill>
        <p:spPr>
          <a:xfrm>
            <a:off x="2668493" y="1311827"/>
            <a:ext cx="3500660" cy="1801368"/>
          </a:xfrm>
          <a:prstGeom prst="rect">
            <a:avLst/>
          </a:prstGeom>
        </p:spPr>
      </p:pic>
      <p:sp>
        <p:nvSpPr>
          <p:cNvPr id="11" name="Footer Placeholder 10"/>
          <p:cNvSpPr>
            <a:spLocks noGrp="1"/>
          </p:cNvSpPr>
          <p:nvPr>
            <p:ph type="ftr" sz="quarter" idx="11"/>
          </p:nvPr>
        </p:nvSpPr>
        <p:spPr/>
        <p:txBody>
          <a:bodyPr/>
          <a:lstStyle/>
          <a:p>
            <a:r>
              <a:rPr lang="en-US"/>
              <a:t>Laura Terrill</a:t>
            </a:r>
          </a:p>
        </p:txBody>
      </p:sp>
      <p:sp>
        <p:nvSpPr>
          <p:cNvPr id="12" name="Rectangle 11"/>
          <p:cNvSpPr/>
          <p:nvPr/>
        </p:nvSpPr>
        <p:spPr>
          <a:xfrm>
            <a:off x="4169976" y="4054086"/>
            <a:ext cx="4787900" cy="2677656"/>
          </a:xfrm>
          <a:prstGeom prst="rect">
            <a:avLst/>
          </a:prstGeom>
          <a:solidFill>
            <a:schemeClr val="accent4">
              <a:lumMod val="40000"/>
              <a:lumOff val="60000"/>
            </a:schemeClr>
          </a:solidFill>
        </p:spPr>
        <p:style>
          <a:lnRef idx="1">
            <a:schemeClr val="accent3"/>
          </a:lnRef>
          <a:fillRef idx="3">
            <a:schemeClr val="accent3"/>
          </a:fillRef>
          <a:effectRef idx="2">
            <a:schemeClr val="accent3"/>
          </a:effectRef>
          <a:fontRef idx="minor">
            <a:schemeClr val="lt1"/>
          </a:fontRef>
        </p:style>
        <p:txBody>
          <a:bodyPr wrap="square">
            <a:spAutoFit/>
          </a:bodyPr>
          <a:lstStyle/>
          <a:p>
            <a:pPr algn="ctr"/>
            <a:r>
              <a:rPr lang="en-US" sz="2400" u="sng" dirty="0" smtClean="0">
                <a:solidFill>
                  <a:srgbClr val="000000"/>
                </a:solidFill>
              </a:rPr>
              <a:t>Interpersonal Mode</a:t>
            </a:r>
          </a:p>
          <a:p>
            <a:pPr algn="ctr"/>
            <a:r>
              <a:rPr lang="en-US" sz="2400" dirty="0" smtClean="0">
                <a:solidFill>
                  <a:srgbClr val="000000"/>
                </a:solidFill>
              </a:rPr>
              <a:t>In pairs or small groups, review all the suggestions of cities to visit in France.  Come to agreement on 3 cities that you want to visit, giving reasons for your choices.  You may have to compromise. </a:t>
            </a:r>
            <a:endParaRPr lang="en-US" sz="2400" dirty="0">
              <a:solidFill>
                <a:srgbClr val="000000"/>
              </a:solidFill>
            </a:endParaRP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52</a:t>
            </a:fld>
            <a:endParaRPr lang="en-US"/>
          </a:p>
        </p:txBody>
      </p:sp>
      <p:sp>
        <p:nvSpPr>
          <p:cNvPr id="3" name="Title 2"/>
          <p:cNvSpPr>
            <a:spLocks noGrp="1"/>
          </p:cNvSpPr>
          <p:nvPr>
            <p:ph type="title"/>
          </p:nvPr>
        </p:nvSpPr>
        <p:spPr>
          <a:xfrm>
            <a:off x="475473" y="115717"/>
            <a:ext cx="7886700" cy="1325563"/>
          </a:xfrm>
        </p:spPr>
        <p:txBody>
          <a:bodyPr>
            <a:normAutofit fontScale="90000"/>
          </a:bodyPr>
          <a:lstStyle/>
          <a:p>
            <a:r>
              <a:rPr lang="en-US">
                <a:solidFill>
                  <a:schemeClr val="tx1"/>
                </a:solidFill>
              </a:rPr>
              <a:t>Exploring Time and Place: City Life</a:t>
            </a:r>
            <a:br>
              <a:rPr lang="en-US">
                <a:solidFill>
                  <a:schemeClr val="tx1"/>
                </a:solidFill>
              </a:rPr>
            </a:br>
            <a:r>
              <a:rPr lang="en-US" sz="3600">
                <a:solidFill>
                  <a:schemeClr val="tx1"/>
                </a:solidFill>
              </a:rPr>
              <a:t>EQ: What makes a city special?</a:t>
            </a:r>
            <a:endParaRPr lang="en-US"/>
          </a:p>
        </p:txBody>
      </p:sp>
    </p:spTree>
    <p:extLst>
      <p:ext uri="{BB962C8B-B14F-4D97-AF65-F5344CB8AC3E}">
        <p14:creationId xmlns:p14="http://schemas.microsoft.com/office/powerpoint/2010/main" val="18266257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a:xfrm>
            <a:off x="609600" y="165100"/>
            <a:ext cx="8369300" cy="990600"/>
          </a:xfrm>
        </p:spPr>
        <p:txBody>
          <a:bodyPr>
            <a:noAutofit/>
          </a:bodyPr>
          <a:lstStyle/>
          <a:p>
            <a:pPr>
              <a:defRPr/>
            </a:pPr>
            <a:r>
              <a:rPr lang="en-US" sz="3200">
                <a:solidFill>
                  <a:schemeClr val="tx1"/>
                </a:solidFill>
              </a:rPr>
              <a:t>In Search of the Coquí </a:t>
            </a:r>
            <a:br>
              <a:rPr lang="en-US" sz="3200">
                <a:solidFill>
                  <a:schemeClr val="tx1"/>
                </a:solidFill>
              </a:rPr>
            </a:br>
            <a:r>
              <a:rPr lang="en-US" sz="2800" i="1">
                <a:solidFill>
                  <a:schemeClr val="tx1"/>
                </a:solidFill>
                <a:ea typeface="ＭＳ Ｐゴシック" pitchFamily="-101" charset="-128"/>
                <a:cs typeface="ＭＳ Ｐゴシック" pitchFamily="-101" charset="-128"/>
              </a:rPr>
              <a:t>EQ: Why do we explore?</a:t>
            </a:r>
            <a:endParaRPr lang="en-US" sz="3200">
              <a:solidFill>
                <a:schemeClr val="tx1"/>
              </a:solidFill>
            </a:endParaRPr>
          </a:p>
        </p:txBody>
      </p:sp>
      <p:sp>
        <p:nvSpPr>
          <p:cNvPr id="11" name="Content Placeholder 8"/>
          <p:cNvSpPr>
            <a:spLocks noGrp="1"/>
          </p:cNvSpPr>
          <p:nvPr>
            <p:ph idx="4294967295"/>
          </p:nvPr>
        </p:nvSpPr>
        <p:spPr>
          <a:xfrm>
            <a:off x="1892300" y="3556655"/>
            <a:ext cx="7086600" cy="2005568"/>
          </a:xfrm>
        </p:spPr>
        <p:txBody>
          <a:bodyPr>
            <a:noAutofit/>
          </a:bodyPr>
          <a:lstStyle/>
          <a:p>
            <a:pPr>
              <a:spcBef>
                <a:spcPts val="100"/>
              </a:spcBef>
              <a:buClr>
                <a:schemeClr val="accent3">
                  <a:lumMod val="40000"/>
                  <a:lumOff val="60000"/>
                </a:schemeClr>
              </a:buClr>
              <a:buFont typeface="Arial" charset="0"/>
              <a:buChar char="•"/>
              <a:defRPr/>
            </a:pPr>
            <a:r>
              <a:rPr lang="en-US" sz="2400">
                <a:solidFill>
                  <a:schemeClr val="tx1">
                    <a:lumMod val="95000"/>
                  </a:schemeClr>
                </a:solidFill>
              </a:rPr>
              <a:t>comment on what you plan to do/see in the rainforest</a:t>
            </a:r>
          </a:p>
          <a:p>
            <a:pPr>
              <a:spcBef>
                <a:spcPts val="100"/>
              </a:spcBef>
              <a:buClr>
                <a:schemeClr val="accent3">
                  <a:lumMod val="40000"/>
                  <a:lumOff val="60000"/>
                </a:schemeClr>
              </a:buClr>
              <a:buFont typeface="Arial" charset="0"/>
              <a:buChar char="•"/>
              <a:defRPr/>
            </a:pPr>
            <a:r>
              <a:rPr lang="en-US" sz="2400">
                <a:solidFill>
                  <a:schemeClr val="tx1">
                    <a:lumMod val="95000"/>
                  </a:schemeClr>
                </a:solidFill>
              </a:rPr>
              <a:t>comment on the weather/environment in relation to your plans</a:t>
            </a:r>
          </a:p>
          <a:p>
            <a:pPr>
              <a:spcBef>
                <a:spcPts val="100"/>
              </a:spcBef>
              <a:buClr>
                <a:schemeClr val="accent3">
                  <a:lumMod val="40000"/>
                  <a:lumOff val="60000"/>
                </a:schemeClr>
              </a:buClr>
              <a:buFont typeface="Arial" charset="0"/>
              <a:buChar char="•"/>
              <a:defRPr/>
            </a:pPr>
            <a:r>
              <a:rPr lang="en-US" sz="2400">
                <a:solidFill>
                  <a:schemeClr val="tx1">
                    <a:lumMod val="95000"/>
                  </a:schemeClr>
                </a:solidFill>
              </a:rPr>
              <a:t>accept and refuse suggestions for other places saying what you want to do there</a:t>
            </a:r>
          </a:p>
          <a:p>
            <a:pPr>
              <a:spcBef>
                <a:spcPts val="100"/>
              </a:spcBef>
              <a:buClr>
                <a:schemeClr val="accent3">
                  <a:lumMod val="40000"/>
                  <a:lumOff val="60000"/>
                </a:schemeClr>
              </a:buClr>
              <a:buFont typeface="Arial" charset="0"/>
              <a:buChar char="•"/>
              <a:defRPr/>
            </a:pPr>
            <a:r>
              <a:rPr lang="en-US" sz="2400">
                <a:solidFill>
                  <a:schemeClr val="tx1">
                    <a:lumMod val="95000"/>
                  </a:schemeClr>
                </a:solidFill>
              </a:rPr>
              <a:t>mention a few foods/beverages you want to have</a:t>
            </a:r>
          </a:p>
          <a:p>
            <a:pPr indent="256032">
              <a:buFont typeface="Wingdings" charset="2"/>
              <a:buChar char="v"/>
              <a:defRPr/>
            </a:pPr>
            <a:endParaRPr lang="en-US" sz="2400">
              <a:solidFill>
                <a:schemeClr val="tx1">
                  <a:lumMod val="95000"/>
                </a:schemeClr>
              </a:solidFill>
            </a:endParaRPr>
          </a:p>
          <a:p>
            <a:pPr>
              <a:buFont typeface="Wingdings" charset="2"/>
              <a:buChar char="v"/>
              <a:defRPr/>
            </a:pPr>
            <a:endParaRPr lang="en-US" sz="2400">
              <a:solidFill>
                <a:schemeClr val="tx1">
                  <a:lumMod val="95000"/>
                </a:schemeClr>
              </a:solidFill>
            </a:endParaRPr>
          </a:p>
          <a:p>
            <a:pPr>
              <a:buFont typeface="Wingdings" charset="2"/>
              <a:buChar char="v"/>
              <a:defRPr/>
            </a:pPr>
            <a:endParaRPr lang="en-US" sz="2400">
              <a:solidFill>
                <a:schemeClr val="tx1">
                  <a:lumMod val="95000"/>
                </a:schemeClr>
              </a:solidFill>
            </a:endParaRPr>
          </a:p>
        </p:txBody>
      </p:sp>
      <p:sp>
        <p:nvSpPr>
          <p:cNvPr id="162820" name="TextBox 11"/>
          <p:cNvSpPr txBox="1">
            <a:spLocks noChangeArrowheads="1"/>
          </p:cNvSpPr>
          <p:nvPr/>
        </p:nvSpPr>
        <p:spPr bwMode="auto">
          <a:xfrm>
            <a:off x="1495683" y="1519724"/>
            <a:ext cx="7531100" cy="1569660"/>
          </a:xfrm>
          <a:prstGeom prst="rect">
            <a:avLst/>
          </a:prstGeom>
          <a:noFill/>
          <a:ln w="9525">
            <a:noFill/>
            <a:miter lim="800000"/>
            <a:headEnd/>
            <a:tailEnd/>
          </a:ln>
        </p:spPr>
        <p:txBody>
          <a:bodyPr wrap="square">
            <a:prstTxWarp prst="textNoShape">
              <a:avLst/>
            </a:prstTxWarp>
            <a:spAutoFit/>
          </a:bodyPr>
          <a:lstStyle/>
          <a:p>
            <a:r>
              <a:rPr lang="en-US" sz="2400">
                <a:solidFill>
                  <a:schemeClr val="tx1">
                    <a:lumMod val="95000"/>
                  </a:schemeClr>
                </a:solidFill>
                <a:ea typeface="Calibri" pitchFamily="-110" charset="0"/>
                <a:cs typeface="Calibri" pitchFamily="-110" charset="0"/>
              </a:rPr>
              <a:t>Students will select at random various images of Puerto Rico and will role play a conversation to decide what they will do while on vacation in Puerto Rico. They will discuss the environmental impact of their tourism on the island. </a:t>
            </a:r>
          </a:p>
        </p:txBody>
      </p:sp>
      <p:sp>
        <p:nvSpPr>
          <p:cNvPr id="5" name="Footer Placeholder 4"/>
          <p:cNvSpPr>
            <a:spLocks noGrp="1"/>
          </p:cNvSpPr>
          <p:nvPr>
            <p:ph type="ftr" sz="quarter" idx="11"/>
          </p:nvPr>
        </p:nvSpPr>
        <p:spPr/>
        <p:txBody>
          <a:bodyPr/>
          <a:lstStyle/>
          <a:p>
            <a:r>
              <a:rPr lang="en-US"/>
              <a:t>Laura Terrill</a:t>
            </a:r>
          </a:p>
        </p:txBody>
      </p:sp>
      <p:pic>
        <p:nvPicPr>
          <p:cNvPr id="6" name="Picture 9" descr="fsbdev3_042374.gif"/>
          <p:cNvPicPr>
            <a:picLocks noChangeAspect="1"/>
          </p:cNvPicPr>
          <p:nvPr/>
        </p:nvPicPr>
        <p:blipFill>
          <a:blip r:embed="rId3"/>
          <a:srcRect/>
          <a:stretch>
            <a:fillRect/>
          </a:stretch>
        </p:blipFill>
        <p:spPr bwMode="auto">
          <a:xfrm>
            <a:off x="164302" y="1676400"/>
            <a:ext cx="1283498" cy="1371600"/>
          </a:xfrm>
          <a:prstGeom prst="rect">
            <a:avLst/>
          </a:prstGeom>
          <a:noFill/>
          <a:ln w="9525">
            <a:noFill/>
            <a:miter lim="800000"/>
            <a:headEnd/>
            <a:tailEnd/>
          </a:ln>
        </p:spPr>
      </p:pic>
      <p:pic>
        <p:nvPicPr>
          <p:cNvPr id="7" name="Picture 17" descr="IMG_0619.JPG"/>
          <p:cNvPicPr>
            <a:picLocks noChangeAspect="1"/>
          </p:cNvPicPr>
          <p:nvPr/>
        </p:nvPicPr>
        <p:blipFill>
          <a:blip r:embed="rId4"/>
          <a:srcRect/>
          <a:stretch>
            <a:fillRect/>
          </a:stretch>
        </p:blipFill>
        <p:spPr bwMode="auto">
          <a:xfrm>
            <a:off x="75402" y="3124200"/>
            <a:ext cx="1463040" cy="1097280"/>
          </a:xfrm>
          <a:prstGeom prst="rect">
            <a:avLst/>
          </a:prstGeom>
          <a:noFill/>
          <a:ln w="9525">
            <a:noFill/>
            <a:miter lim="800000"/>
            <a:headEnd/>
            <a:tailEnd/>
          </a:ln>
        </p:spPr>
      </p:pic>
      <p:pic>
        <p:nvPicPr>
          <p:cNvPr id="8" name="Picture 16" descr="IMG_3674.JPG"/>
          <p:cNvPicPr>
            <a:picLocks noChangeAspect="1"/>
          </p:cNvPicPr>
          <p:nvPr/>
        </p:nvPicPr>
        <p:blipFill>
          <a:blip r:embed="rId5"/>
          <a:srcRect/>
          <a:stretch>
            <a:fillRect/>
          </a:stretch>
        </p:blipFill>
        <p:spPr bwMode="auto">
          <a:xfrm>
            <a:off x="42935" y="4257040"/>
            <a:ext cx="1462487" cy="1097280"/>
          </a:xfrm>
          <a:prstGeom prst="rect">
            <a:avLst/>
          </a:prstGeom>
          <a:noFill/>
          <a:ln w="9525">
            <a:noFill/>
            <a:miter lim="800000"/>
            <a:headEnd/>
            <a:tailEnd/>
          </a:ln>
        </p:spPr>
      </p:pic>
      <p:pic>
        <p:nvPicPr>
          <p:cNvPr id="9" name="Picture 19" descr="Unknown-2.jpeg"/>
          <p:cNvPicPr>
            <a:picLocks noChangeAspect="1"/>
          </p:cNvPicPr>
          <p:nvPr/>
        </p:nvPicPr>
        <p:blipFill>
          <a:blip r:embed="rId6"/>
          <a:srcRect/>
          <a:stretch>
            <a:fillRect/>
          </a:stretch>
        </p:blipFill>
        <p:spPr bwMode="auto">
          <a:xfrm>
            <a:off x="42936" y="5341620"/>
            <a:ext cx="1452747" cy="1088136"/>
          </a:xfrm>
          <a:prstGeom prst="rect">
            <a:avLst/>
          </a:prstGeom>
          <a:noFill/>
          <a:ln w="9525">
            <a:noFill/>
            <a:miter lim="800000"/>
            <a:headEnd/>
            <a:tailEnd/>
          </a:ln>
        </p:spPr>
      </p:pic>
      <p:sp>
        <p:nvSpPr>
          <p:cNvPr id="12" name="Slide Number Placeholder 11"/>
          <p:cNvSpPr>
            <a:spLocks noGrp="1"/>
          </p:cNvSpPr>
          <p:nvPr>
            <p:ph type="sldNum" sz="quarter" idx="12"/>
          </p:nvPr>
        </p:nvSpPr>
        <p:spPr/>
        <p:txBody>
          <a:bodyPr>
            <a:normAutofit/>
          </a:bodyPr>
          <a:lstStyle/>
          <a:p>
            <a:fld id="{74C2F60E-34D8-DD42-93FD-7BD7AE432328}" type="slidenum">
              <a:rPr lang="en-US"/>
              <a:pPr/>
              <a:t>53</a:t>
            </a:fld>
            <a:endParaRPr lang="en-US"/>
          </a:p>
        </p:txBody>
      </p:sp>
    </p:spTree>
    <p:extLst>
      <p:ext uri="{BB962C8B-B14F-4D97-AF65-F5344CB8AC3E}">
        <p14:creationId xmlns:p14="http://schemas.microsoft.com/office/powerpoint/2010/main" val="182017915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Title 2"/>
          <p:cNvSpPr>
            <a:spLocks noGrp="1"/>
          </p:cNvSpPr>
          <p:nvPr>
            <p:ph type="title"/>
          </p:nvPr>
        </p:nvSpPr>
        <p:spPr>
          <a:xfrm>
            <a:off x="457200" y="93663"/>
            <a:ext cx="8229600" cy="1143000"/>
          </a:xfrm>
        </p:spPr>
        <p:txBody>
          <a:bodyPr>
            <a:normAutofit/>
          </a:bodyPr>
          <a:lstStyle/>
          <a:p>
            <a:r>
              <a:rPr lang="en-US" sz="3200">
                <a:solidFill>
                  <a:schemeClr val="tx1"/>
                </a:solidFill>
                <a:ea typeface="Cambria" pitchFamily="-105" charset="0"/>
                <a:cs typeface="Cambria" pitchFamily="-105" charset="0"/>
              </a:rPr>
              <a:t>Food and Hunger</a:t>
            </a:r>
            <a:br>
              <a:rPr lang="en-US" sz="3200">
                <a:solidFill>
                  <a:schemeClr val="tx1"/>
                </a:solidFill>
                <a:ea typeface="Cambria" pitchFamily="-105" charset="0"/>
                <a:cs typeface="Cambria" pitchFamily="-105" charset="0"/>
              </a:rPr>
            </a:br>
            <a:r>
              <a:rPr lang="en-US" sz="2400" i="1">
                <a:solidFill>
                  <a:schemeClr val="tx1"/>
                </a:solidFill>
              </a:rPr>
              <a:t>EQ: How do we eat well? What is hunger?</a:t>
            </a:r>
            <a:endParaRPr lang="en-US" sz="3200">
              <a:solidFill>
                <a:schemeClr val="tx1"/>
              </a:solidFill>
              <a:ea typeface="Cambria" pitchFamily="-105" charset="0"/>
              <a:cs typeface="Cambria" pitchFamily="-105" charset="0"/>
            </a:endParaRPr>
          </a:p>
        </p:txBody>
      </p:sp>
      <p:sp>
        <p:nvSpPr>
          <p:cNvPr id="198659" name="TextBox 3"/>
          <p:cNvSpPr txBox="1">
            <a:spLocks noChangeArrowheads="1"/>
          </p:cNvSpPr>
          <p:nvPr/>
        </p:nvSpPr>
        <p:spPr bwMode="auto">
          <a:xfrm>
            <a:off x="457200" y="1167948"/>
            <a:ext cx="8229600" cy="3416320"/>
          </a:xfrm>
          <a:prstGeom prst="rect">
            <a:avLst/>
          </a:prstGeom>
          <a:noFill/>
          <a:ln w="9525">
            <a:noFill/>
            <a:miter lim="800000"/>
            <a:headEnd/>
            <a:tailEnd/>
          </a:ln>
        </p:spPr>
        <p:txBody>
          <a:bodyPr>
            <a:prstTxWarp prst="textNoShape">
              <a:avLst/>
            </a:prstTxWarp>
            <a:spAutoFit/>
          </a:bodyPr>
          <a:lstStyle/>
          <a:p>
            <a:r>
              <a:rPr lang="en-US" sz="2400">
                <a:ea typeface="Cambria" pitchFamily="-105" charset="0"/>
                <a:cs typeface="Cambria" pitchFamily="-105" charset="0"/>
              </a:rPr>
              <a:t>You are attending a student United Nations event. The topic is food and hunger. You will represent one country and interact with others from other countries. Have a conversation where you ask and answer questions to discuss:</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Where you live</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Food likes and dislikes</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Foods that you eat in your country</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Healthy and unhealthy behaviors</a:t>
            </a:r>
          </a:p>
          <a:p>
            <a:pPr lvl="2" indent="-182563">
              <a:buClr>
                <a:schemeClr val="accent3">
                  <a:lumMod val="40000"/>
                  <a:lumOff val="60000"/>
                </a:schemeClr>
              </a:buClr>
              <a:buFont typeface="Arial" pitchFamily="-105" charset="0"/>
              <a:buChar char="•"/>
            </a:pPr>
            <a:r>
              <a:rPr lang="en-US" sz="2400">
                <a:ea typeface="Cambria" pitchFamily="-105" charset="0"/>
                <a:cs typeface="Cambria" pitchFamily="-105" charset="0"/>
              </a:rPr>
              <a:t>Hunger issues where you live </a:t>
            </a:r>
          </a:p>
        </p:txBody>
      </p:sp>
      <p:pic>
        <p:nvPicPr>
          <p:cNvPr id="198660" name="Picture 5" descr="10-USA-California-159.18.jpg"/>
          <p:cNvPicPr>
            <a:picLocks noChangeAspect="1"/>
          </p:cNvPicPr>
          <p:nvPr/>
        </p:nvPicPr>
        <p:blipFill>
          <a:blip r:embed="rId2"/>
          <a:srcRect/>
          <a:stretch>
            <a:fillRect/>
          </a:stretch>
        </p:blipFill>
        <p:spPr bwMode="auto">
          <a:xfrm>
            <a:off x="200025" y="4529138"/>
            <a:ext cx="2847975" cy="1884362"/>
          </a:xfrm>
          <a:prstGeom prst="rect">
            <a:avLst/>
          </a:prstGeom>
          <a:noFill/>
          <a:ln w="9525">
            <a:noFill/>
            <a:miter lim="800000"/>
            <a:headEnd/>
            <a:tailEnd/>
          </a:ln>
        </p:spPr>
      </p:pic>
      <p:pic>
        <p:nvPicPr>
          <p:cNvPr id="198661" name="Picture 7" descr="17-Luxembourg-347.64-Euros-or-465.84.jpg"/>
          <p:cNvPicPr>
            <a:picLocks noChangeAspect="1"/>
          </p:cNvPicPr>
          <p:nvPr/>
        </p:nvPicPr>
        <p:blipFill>
          <a:blip r:embed="rId3"/>
          <a:srcRect/>
          <a:stretch>
            <a:fillRect/>
          </a:stretch>
        </p:blipFill>
        <p:spPr bwMode="auto">
          <a:xfrm>
            <a:off x="6299200" y="2438400"/>
            <a:ext cx="2779713" cy="1838325"/>
          </a:xfrm>
          <a:prstGeom prst="rect">
            <a:avLst/>
          </a:prstGeom>
          <a:noFill/>
          <a:ln w="9525">
            <a:noFill/>
            <a:miter lim="800000"/>
            <a:headEnd/>
            <a:tailEnd/>
          </a:ln>
        </p:spPr>
      </p:pic>
      <p:pic>
        <p:nvPicPr>
          <p:cNvPr id="198662" name="Picture 8" descr="22-France-315.17-euros-or-419.95.jpg"/>
          <p:cNvPicPr>
            <a:picLocks noChangeAspect="1"/>
          </p:cNvPicPr>
          <p:nvPr/>
        </p:nvPicPr>
        <p:blipFill>
          <a:blip r:embed="rId4"/>
          <a:srcRect/>
          <a:stretch>
            <a:fillRect/>
          </a:stretch>
        </p:blipFill>
        <p:spPr bwMode="auto">
          <a:xfrm>
            <a:off x="3278188" y="4575175"/>
            <a:ext cx="2778125" cy="1838325"/>
          </a:xfrm>
          <a:prstGeom prst="rect">
            <a:avLst/>
          </a:prstGeom>
          <a:noFill/>
          <a:ln w="9525">
            <a:noFill/>
            <a:miter lim="800000"/>
            <a:headEnd/>
            <a:tailEnd/>
          </a:ln>
        </p:spPr>
      </p:pic>
      <p:pic>
        <p:nvPicPr>
          <p:cNvPr id="198663" name="Picture 9" descr="02-China-1233.76-Yuan-or-155.06.jpg"/>
          <p:cNvPicPr>
            <a:picLocks noChangeAspect="1"/>
          </p:cNvPicPr>
          <p:nvPr/>
        </p:nvPicPr>
        <p:blipFill>
          <a:blip r:embed="rId5"/>
          <a:srcRect/>
          <a:stretch>
            <a:fillRect/>
          </a:stretch>
        </p:blipFill>
        <p:spPr bwMode="auto">
          <a:xfrm>
            <a:off x="6299200" y="4575175"/>
            <a:ext cx="2779713" cy="1838325"/>
          </a:xfrm>
          <a:prstGeom prst="rect">
            <a:avLst/>
          </a:prstGeom>
          <a:noFill/>
          <a:ln w="9525">
            <a:noFill/>
            <a:miter lim="800000"/>
            <a:headEnd/>
            <a:tailEnd/>
          </a:ln>
        </p:spPr>
      </p:pic>
      <p:sp>
        <p:nvSpPr>
          <p:cNvPr id="9" name="Footer Placeholder 8"/>
          <p:cNvSpPr>
            <a:spLocks noGrp="1"/>
          </p:cNvSpPr>
          <p:nvPr>
            <p:ph type="ftr" sz="quarter" idx="11"/>
          </p:nvPr>
        </p:nvSpPr>
        <p:spPr/>
        <p:txBody>
          <a:bodyPr/>
          <a:lstStyle/>
          <a:p>
            <a:r>
              <a:rPr lang="en-US"/>
              <a:t>Laura Terrill</a:t>
            </a: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54</a:t>
            </a:fld>
            <a:endParaRPr lang="en-US"/>
          </a:p>
        </p:txBody>
      </p:sp>
    </p:spTree>
    <p:extLst>
      <p:ext uri="{BB962C8B-B14F-4D97-AF65-F5344CB8AC3E}">
        <p14:creationId xmlns:p14="http://schemas.microsoft.com/office/powerpoint/2010/main" val="72171111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467" name="Picture 10" descr="Screen shot 2011-12-02 at 11.35.43 PM.png"/>
          <p:cNvPicPr>
            <a:picLocks noChangeAspect="1"/>
          </p:cNvPicPr>
          <p:nvPr/>
        </p:nvPicPr>
        <p:blipFill>
          <a:blip r:embed="rId3"/>
          <a:srcRect/>
          <a:stretch>
            <a:fillRect/>
          </a:stretch>
        </p:blipFill>
        <p:spPr bwMode="auto">
          <a:xfrm>
            <a:off x="183356" y="2590800"/>
            <a:ext cx="2097088" cy="3667125"/>
          </a:xfrm>
          <a:prstGeom prst="rect">
            <a:avLst/>
          </a:prstGeom>
          <a:noFill/>
          <a:ln w="9525">
            <a:noFill/>
            <a:miter lim="800000"/>
            <a:headEnd/>
            <a:tailEnd/>
          </a:ln>
        </p:spPr>
      </p:pic>
      <p:sp>
        <p:nvSpPr>
          <p:cNvPr id="318468" name="TextBox 12"/>
          <p:cNvSpPr txBox="1">
            <a:spLocks noChangeArrowheads="1"/>
          </p:cNvSpPr>
          <p:nvPr/>
        </p:nvSpPr>
        <p:spPr bwMode="auto">
          <a:xfrm>
            <a:off x="185738" y="6257925"/>
            <a:ext cx="2092325" cy="276225"/>
          </a:xfrm>
          <a:prstGeom prst="rect">
            <a:avLst/>
          </a:prstGeom>
          <a:noFill/>
          <a:ln w="9525">
            <a:noFill/>
            <a:miter lim="800000"/>
            <a:headEnd/>
            <a:tailEnd/>
          </a:ln>
        </p:spPr>
        <p:txBody>
          <a:bodyPr wrap="none">
            <a:prstTxWarp prst="textNoShape">
              <a:avLst/>
            </a:prstTxWarp>
            <a:spAutoFit/>
          </a:bodyPr>
          <a:lstStyle/>
          <a:p>
            <a:pPr algn="ctr"/>
            <a:r>
              <a:rPr lang="en-US" sz="1200"/>
              <a:t>http://1jour1actu.com/debat/</a:t>
            </a:r>
          </a:p>
        </p:txBody>
      </p:sp>
      <p:sp>
        <p:nvSpPr>
          <p:cNvPr id="14" name="TextBox 13"/>
          <p:cNvSpPr txBox="1"/>
          <p:nvPr/>
        </p:nvSpPr>
        <p:spPr>
          <a:xfrm>
            <a:off x="2527300" y="1543720"/>
            <a:ext cx="6210299" cy="4924425"/>
          </a:xfrm>
          <a:prstGeom prst="rect">
            <a:avLst/>
          </a:prstGeom>
          <a:noFill/>
        </p:spPr>
        <p:txBody>
          <a:bodyPr wrap="square">
            <a:spAutoFit/>
          </a:bodyPr>
          <a:lstStyle/>
          <a:p>
            <a:pPr>
              <a:defRPr/>
            </a:pPr>
            <a:r>
              <a:rPr lang="en-US" sz="2800">
                <a:solidFill>
                  <a:schemeClr val="accent6"/>
                </a:solidFill>
                <a:ea typeface="ＭＳ Ｐゴシック" charset="-128"/>
                <a:cs typeface="ＭＳ Ｐゴシック" charset="-128"/>
              </a:rPr>
              <a:t>Should begging be banned from downtown areas? </a:t>
            </a:r>
            <a:r>
              <a:rPr lang="en-US" sz="2000">
                <a:solidFill>
                  <a:schemeClr val="tx1">
                    <a:lumMod val="95000"/>
                  </a:schemeClr>
                </a:solidFill>
                <a:ea typeface="ＭＳ Ｐゴシック" charset="-128"/>
                <a:cs typeface="ＭＳ Ｐゴシック" charset="-128"/>
              </a:rPr>
              <a:t>Beggars are being banned from downtown areas. It’s against the law to beg in the streets or in public transportation. If beggers are caught, they must pay a fine of about $75.00. </a:t>
            </a:r>
          </a:p>
          <a:p>
            <a:pPr>
              <a:defRPr/>
            </a:pPr>
            <a:r>
              <a:rPr lang="en-US" sz="1800" b="1">
                <a:ea typeface="ＭＳ Ｐゴシック" charset="-128"/>
                <a:cs typeface="ＭＳ Ｐゴシック" charset="-128"/>
              </a:rPr>
              <a:t>Roles in the debate:</a:t>
            </a:r>
          </a:p>
          <a:p>
            <a:pPr marL="182880" indent="182880">
              <a:buFont typeface="Arial"/>
              <a:buChar char="•"/>
              <a:defRPr/>
            </a:pPr>
            <a:r>
              <a:rPr lang="en-US" sz="1800">
                <a:ea typeface="ＭＳ Ｐゴシック" charset="-128"/>
                <a:cs typeface="ＭＳ Ｐゴシック" charset="-128"/>
              </a:rPr>
              <a:t>the mayor of the city</a:t>
            </a:r>
          </a:p>
          <a:p>
            <a:pPr marL="182880" indent="182880">
              <a:buFont typeface="Arial"/>
              <a:buChar char="•"/>
              <a:defRPr/>
            </a:pPr>
            <a:r>
              <a:rPr lang="en-US" sz="1800">
                <a:ea typeface="ＭＳ Ｐゴシック" charset="-128"/>
                <a:cs typeface="ＭＳ Ｐゴシック" charset="-128"/>
              </a:rPr>
              <a:t>a beggar</a:t>
            </a:r>
          </a:p>
          <a:p>
            <a:pPr marL="182880" indent="182880">
              <a:buFont typeface="Arial"/>
              <a:buChar char="•"/>
              <a:defRPr/>
            </a:pPr>
            <a:r>
              <a:rPr lang="en-US" sz="1800">
                <a:ea typeface="ＭＳ Ｐゴシック" charset="-128"/>
                <a:cs typeface="ＭＳ Ｐゴシック" charset="-128"/>
              </a:rPr>
              <a:t>a resident of the city</a:t>
            </a:r>
          </a:p>
          <a:p>
            <a:pPr marL="182880" indent="182880">
              <a:buFont typeface="Arial"/>
              <a:buChar char="•"/>
              <a:defRPr/>
            </a:pPr>
            <a:r>
              <a:rPr lang="en-US" sz="1800">
                <a:ea typeface="ＭＳ Ｐゴシック" charset="-128"/>
                <a:cs typeface="ＭＳ Ｐゴシック" charset="-128"/>
              </a:rPr>
              <a:t>a representative of a foundation that helps the poor</a:t>
            </a:r>
          </a:p>
          <a:p>
            <a:pPr>
              <a:defRPr/>
            </a:pPr>
            <a:r>
              <a:rPr lang="en-US" sz="1800" b="1">
                <a:ea typeface="ＭＳ Ｐゴシック" charset="-128"/>
                <a:cs typeface="ＭＳ Ｐゴシック" charset="-128"/>
              </a:rPr>
              <a:t>Consider:</a:t>
            </a:r>
          </a:p>
          <a:p>
            <a:pPr marL="182880" indent="182880">
              <a:buFont typeface="Arial"/>
              <a:buChar char="•"/>
              <a:defRPr/>
            </a:pPr>
            <a:r>
              <a:rPr lang="en-US" sz="1800">
                <a:ea typeface="ＭＳ Ｐゴシック" charset="-128"/>
                <a:cs typeface="ＭＳ Ｐゴシック" charset="-128"/>
              </a:rPr>
              <a:t>the need to enact laws for public good</a:t>
            </a:r>
          </a:p>
          <a:p>
            <a:pPr marL="182880" indent="182880">
              <a:buFont typeface="Arial"/>
              <a:buChar char="•"/>
              <a:defRPr/>
            </a:pPr>
            <a:r>
              <a:rPr lang="en-US" sz="1800">
                <a:ea typeface="ＭＳ Ｐゴシック" charset="-128"/>
                <a:cs typeface="ＭＳ Ｐゴシック" charset="-128"/>
              </a:rPr>
              <a:t>the need for food and shelter for the homeless/unemployed</a:t>
            </a:r>
          </a:p>
          <a:p>
            <a:pPr marL="182880" indent="182880">
              <a:buFont typeface="Arial"/>
              <a:buChar char="•"/>
              <a:defRPr/>
            </a:pPr>
            <a:r>
              <a:rPr lang="en-US" sz="1800">
                <a:ea typeface="ＭＳ Ｐゴシック" charset="-128"/>
                <a:cs typeface="ＭＳ Ｐゴシック" charset="-128"/>
              </a:rPr>
              <a:t>the need to feel safe in the streets</a:t>
            </a:r>
          </a:p>
          <a:p>
            <a:pPr marL="182880" indent="182880">
              <a:buFont typeface="Arial"/>
              <a:buChar char="•"/>
              <a:defRPr/>
            </a:pPr>
            <a:r>
              <a:rPr lang="en-US" sz="1800">
                <a:ea typeface="ＭＳ Ｐゴシック" charset="-128"/>
                <a:cs typeface="ＭＳ Ｐゴシック" charset="-128"/>
              </a:rPr>
              <a:t>where the beggars go when they leave the city</a:t>
            </a:r>
          </a:p>
          <a:p>
            <a:pPr marL="182880" indent="182880">
              <a:buFont typeface="Arial"/>
              <a:buChar char="•"/>
              <a:defRPr/>
            </a:pPr>
            <a:r>
              <a:rPr lang="en-US" sz="1800">
                <a:ea typeface="ＭＳ Ｐゴシック" charset="-128"/>
                <a:cs typeface="ＭＳ Ｐゴシック" charset="-128"/>
              </a:rPr>
              <a:t>the impact of the current economic conditions on poverty</a:t>
            </a:r>
            <a:endParaRPr lang="en-US" sz="1600">
              <a:latin typeface="Arial" charset="0"/>
              <a:ea typeface="ＭＳ Ｐゴシック" charset="-128"/>
              <a:cs typeface="ＭＳ Ｐゴシック" charset="-128"/>
            </a:endParaRPr>
          </a:p>
        </p:txBody>
      </p:sp>
      <p:sp>
        <p:nvSpPr>
          <p:cNvPr id="8" name="Title 7"/>
          <p:cNvSpPr>
            <a:spLocks noGrp="1"/>
          </p:cNvSpPr>
          <p:nvPr>
            <p:ph type="title"/>
          </p:nvPr>
        </p:nvSpPr>
        <p:spPr>
          <a:xfrm>
            <a:off x="381906" y="299130"/>
            <a:ext cx="8355693" cy="1335315"/>
          </a:xfrm>
        </p:spPr>
        <p:txBody>
          <a:bodyPr>
            <a:noAutofit/>
          </a:bodyPr>
          <a:lstStyle/>
          <a:p>
            <a:r>
              <a:rPr lang="en-US" sz="3200">
                <a:solidFill>
                  <a:schemeClr val="tx1"/>
                </a:solidFill>
              </a:rPr>
              <a:t>Home and Shelter</a:t>
            </a:r>
            <a:br>
              <a:rPr lang="en-US" sz="3200">
                <a:solidFill>
                  <a:schemeClr val="tx1"/>
                </a:solidFill>
              </a:rPr>
            </a:br>
            <a:r>
              <a:rPr lang="en-US" sz="2400" i="1">
                <a:solidFill>
                  <a:schemeClr val="tx1"/>
                </a:solidFill>
              </a:rPr>
              <a:t>EQ: Why does everyone need a place to call home?</a:t>
            </a:r>
          </a:p>
        </p:txBody>
      </p:sp>
      <p:sp>
        <p:nvSpPr>
          <p:cNvPr id="7" name="Footer Placeholder 6"/>
          <p:cNvSpPr>
            <a:spLocks noGrp="1"/>
          </p:cNvSpPr>
          <p:nvPr>
            <p:ph type="ftr" sz="quarter" idx="11"/>
          </p:nvPr>
        </p:nvSpPr>
        <p:spPr>
          <a:xfrm>
            <a:off x="0" y="6481762"/>
            <a:ext cx="5421083" cy="365125"/>
          </a:xfrm>
        </p:spPr>
        <p:txBody>
          <a:bodyPr/>
          <a:lstStyle/>
          <a:p>
            <a:r>
              <a:rPr lang="en-US"/>
              <a:t>Laura Terrill</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55</a:t>
            </a:fld>
            <a:endParaRPr lang="en-US"/>
          </a:p>
        </p:txBody>
      </p:sp>
      <p:sp>
        <p:nvSpPr>
          <p:cNvPr id="10" name="TextBox 9"/>
          <p:cNvSpPr txBox="1"/>
          <p:nvPr/>
        </p:nvSpPr>
        <p:spPr>
          <a:xfrm>
            <a:off x="171450" y="1543720"/>
            <a:ext cx="2120900" cy="954107"/>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pPr algn="ctr"/>
            <a:r>
              <a:rPr lang="en-US" sz="2800"/>
              <a:t>Structured Debate</a:t>
            </a:r>
          </a:p>
        </p:txBody>
      </p:sp>
    </p:spTree>
    <p:extLst>
      <p:ext uri="{BB962C8B-B14F-4D97-AF65-F5344CB8AC3E}">
        <p14:creationId xmlns:p14="http://schemas.microsoft.com/office/powerpoint/2010/main" val="811037935"/>
      </p:ext>
    </p:extLst>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ooter Placeholder 23"/>
          <p:cNvSpPr>
            <a:spLocks noGrp="1"/>
          </p:cNvSpPr>
          <p:nvPr>
            <p:ph type="ftr" sz="quarter" idx="11"/>
          </p:nvPr>
        </p:nvSpPr>
        <p:spPr/>
        <p:txBody>
          <a:bodyPr/>
          <a:lstStyle/>
          <a:p>
            <a:r>
              <a:rPr lang="en-US"/>
              <a:t>Laura Terrill</a:t>
            </a:r>
          </a:p>
        </p:txBody>
      </p:sp>
      <p:sp>
        <p:nvSpPr>
          <p:cNvPr id="199682" name="Title 1"/>
          <p:cNvSpPr>
            <a:spLocks noGrp="1"/>
          </p:cNvSpPr>
          <p:nvPr>
            <p:ph type="title" idx="4294967295"/>
          </p:nvPr>
        </p:nvSpPr>
        <p:spPr>
          <a:xfrm>
            <a:off x="0" y="128588"/>
            <a:ext cx="3276600" cy="1143000"/>
          </a:xfrm>
        </p:spPr>
        <p:txBody>
          <a:bodyPr/>
          <a:lstStyle/>
          <a:p>
            <a:pPr eaLnBrk="1" hangingPunct="1"/>
            <a:r>
              <a:rPr lang="en-US">
                <a:solidFill>
                  <a:schemeClr val="tx1"/>
                </a:solidFill>
                <a:ea typeface="ＭＳ Ｐゴシック" pitchFamily="-105" charset="-128"/>
                <a:cs typeface="ＭＳ Ｐゴシック" pitchFamily="-105" charset="-128"/>
              </a:rPr>
              <a:t>Testing Day</a:t>
            </a:r>
          </a:p>
        </p:txBody>
      </p:sp>
      <p:sp>
        <p:nvSpPr>
          <p:cNvPr id="199683" name="Content Placeholder 7"/>
          <p:cNvSpPr>
            <a:spLocks noGrp="1"/>
          </p:cNvSpPr>
          <p:nvPr>
            <p:ph idx="4294967295"/>
          </p:nvPr>
        </p:nvSpPr>
        <p:spPr>
          <a:xfrm>
            <a:off x="3054122" y="302756"/>
            <a:ext cx="6022975" cy="5304947"/>
          </a:xfrm>
        </p:spPr>
        <p:txBody>
          <a:bodyPr>
            <a:noAutofit/>
          </a:bodyPr>
          <a:lstStyle/>
          <a:p>
            <a:pPr eaLnBrk="1" hangingPunct="1"/>
            <a:r>
              <a:rPr lang="en-US" sz="2000">
                <a:ea typeface="Cambria" pitchFamily="-105" charset="0"/>
                <a:cs typeface="Cambria" pitchFamily="-105" charset="0"/>
              </a:rPr>
              <a:t>Use the technology that is available to you, low-tech options will work</a:t>
            </a:r>
          </a:p>
          <a:p>
            <a:pPr eaLnBrk="1" hangingPunct="1"/>
            <a:r>
              <a:rPr lang="en-US" sz="2000">
                <a:ea typeface="Cambria" pitchFamily="-105" charset="0"/>
                <a:cs typeface="Cambria" pitchFamily="-105" charset="0"/>
              </a:rPr>
              <a:t>Select random partners on the day of the test, determine and post the order</a:t>
            </a:r>
          </a:p>
          <a:p>
            <a:pPr eaLnBrk="1" hangingPunct="1"/>
            <a:r>
              <a:rPr lang="en-US" sz="2000">
                <a:ea typeface="Cambria" pitchFamily="-105" charset="0"/>
                <a:cs typeface="Cambria" pitchFamily="-105" charset="0"/>
              </a:rPr>
              <a:t>Assign work to students, often a presentational assessment will work well</a:t>
            </a:r>
          </a:p>
          <a:p>
            <a:pPr eaLnBrk="1" hangingPunct="1"/>
            <a:r>
              <a:rPr lang="en-US" sz="2000">
                <a:ea typeface="Cambria" pitchFamily="-105" charset="0"/>
                <a:cs typeface="Cambria" pitchFamily="-105" charset="0"/>
              </a:rPr>
              <a:t>Create an ondeck area where each pair draws a situation at random, practices for 2 minutes and prepares to take either part</a:t>
            </a:r>
          </a:p>
          <a:p>
            <a:pPr eaLnBrk="1" hangingPunct="1"/>
            <a:r>
              <a:rPr lang="en-US" sz="2000">
                <a:ea typeface="Cambria" pitchFamily="-105" charset="0"/>
                <a:cs typeface="Cambria" pitchFamily="-105" charset="0"/>
              </a:rPr>
              <a:t>Move the ondeck students to a station in front of you. Set a timer for a set amount of time and indicate which partner should start the conversation. </a:t>
            </a:r>
          </a:p>
          <a:p>
            <a:pPr eaLnBrk="1" hangingPunct="1"/>
            <a:r>
              <a:rPr lang="en-US" sz="2000">
                <a:ea typeface="Cambria" pitchFamily="-105" charset="0"/>
                <a:cs typeface="Cambria" pitchFamily="-105" charset="0"/>
              </a:rPr>
              <a:t>Call time if necessary. Mark the rubric before asking the next pair to move to the station in front of you. </a:t>
            </a:r>
          </a:p>
          <a:p>
            <a:pPr marL="0" indent="0" eaLnBrk="1" hangingPunct="1">
              <a:buNone/>
            </a:pPr>
            <a:endParaRPr lang="en-US" sz="2000">
              <a:ea typeface="Cambria" pitchFamily="-105" charset="0"/>
              <a:cs typeface="Cambria" pitchFamily="-105" charset="0"/>
            </a:endParaRPr>
          </a:p>
        </p:txBody>
      </p:sp>
      <p:grpSp>
        <p:nvGrpSpPr>
          <p:cNvPr id="2" name="Group 34"/>
          <p:cNvGrpSpPr>
            <a:grpSpLocks/>
          </p:cNvGrpSpPr>
          <p:nvPr/>
        </p:nvGrpSpPr>
        <p:grpSpPr bwMode="auto">
          <a:xfrm>
            <a:off x="228600" y="1395413"/>
            <a:ext cx="2840038" cy="1905000"/>
            <a:chOff x="228600" y="1394936"/>
            <a:chExt cx="2839903" cy="1905000"/>
          </a:xfrm>
        </p:grpSpPr>
        <p:pic>
          <p:nvPicPr>
            <p:cNvPr id="199699" name="Picture 8"/>
            <p:cNvPicPr>
              <a:picLocks noChangeAspect="1"/>
            </p:cNvPicPr>
            <p:nvPr/>
          </p:nvPicPr>
          <p:blipFill>
            <a:blip r:embed="rId3"/>
            <a:srcRect/>
            <a:stretch>
              <a:fillRect/>
            </a:stretch>
          </p:blipFill>
          <p:spPr bwMode="auto">
            <a:xfrm>
              <a:off x="609600" y="1828800"/>
              <a:ext cx="717550" cy="1346200"/>
            </a:xfrm>
            <a:prstGeom prst="rect">
              <a:avLst/>
            </a:prstGeom>
            <a:noFill/>
            <a:ln w="9525">
              <a:noFill/>
              <a:miter lim="800000"/>
              <a:headEnd/>
              <a:tailEnd/>
            </a:ln>
          </p:spPr>
        </p:pic>
        <p:sp>
          <p:nvSpPr>
            <p:cNvPr id="199700" name="TextBox 20"/>
            <p:cNvSpPr txBox="1">
              <a:spLocks noChangeArrowheads="1"/>
            </p:cNvSpPr>
            <p:nvPr/>
          </p:nvSpPr>
          <p:spPr bwMode="auto">
            <a:xfrm>
              <a:off x="794641" y="1459468"/>
              <a:ext cx="1456724" cy="369332"/>
            </a:xfrm>
            <a:prstGeom prst="rect">
              <a:avLst/>
            </a:prstGeom>
            <a:noFill/>
            <a:ln w="9525">
              <a:noFill/>
              <a:miter lim="800000"/>
              <a:headEnd/>
              <a:tailEnd/>
            </a:ln>
          </p:spPr>
          <p:txBody>
            <a:bodyPr wrap="none">
              <a:prstTxWarp prst="textNoShape">
                <a:avLst/>
              </a:prstTxWarp>
              <a:spAutoFit/>
            </a:bodyPr>
            <a:lstStyle/>
            <a:p>
              <a:r>
                <a:rPr lang="en-US"/>
                <a:t>On-deck Area</a:t>
              </a:r>
            </a:p>
          </p:txBody>
        </p:sp>
        <p:sp>
          <p:nvSpPr>
            <p:cNvPr id="199701" name="TextBox 21"/>
            <p:cNvSpPr txBox="1">
              <a:spLocks noChangeArrowheads="1"/>
            </p:cNvSpPr>
            <p:nvPr/>
          </p:nvSpPr>
          <p:spPr bwMode="auto">
            <a:xfrm>
              <a:off x="1320793" y="2004536"/>
              <a:ext cx="1747710" cy="1077218"/>
            </a:xfrm>
            <a:prstGeom prst="rect">
              <a:avLst/>
            </a:prstGeom>
            <a:noFill/>
            <a:ln w="9525">
              <a:noFill/>
              <a:miter lim="800000"/>
              <a:headEnd/>
              <a:tailEnd/>
            </a:ln>
          </p:spPr>
          <p:txBody>
            <a:bodyPr>
              <a:prstTxWarp prst="textNoShape">
                <a:avLst/>
              </a:prstTxWarp>
              <a:spAutoFit/>
            </a:bodyPr>
            <a:lstStyle/>
            <a:p>
              <a:r>
                <a:rPr lang="en-US" sz="1600"/>
                <a:t>Students:</a:t>
              </a:r>
            </a:p>
            <a:p>
              <a:pPr>
                <a:buFont typeface="Arial" pitchFamily="-105" charset="0"/>
                <a:buChar char="•"/>
              </a:pPr>
              <a:r>
                <a:rPr lang="en-US" sz="1600"/>
                <a:t>Select images</a:t>
              </a:r>
            </a:p>
            <a:p>
              <a:pPr>
                <a:buFont typeface="Arial" pitchFamily="-105" charset="0"/>
                <a:buChar char="•"/>
              </a:pPr>
              <a:r>
                <a:rPr lang="en-US" sz="1600"/>
                <a:t>Practice both roles</a:t>
              </a:r>
            </a:p>
          </p:txBody>
        </p:sp>
        <p:sp>
          <p:nvSpPr>
            <p:cNvPr id="29" name="Octagon 28"/>
            <p:cNvSpPr/>
            <p:nvPr/>
          </p:nvSpPr>
          <p:spPr>
            <a:xfrm>
              <a:off x="228600" y="1394936"/>
              <a:ext cx="2590679" cy="19050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703" name="TextBox 29"/>
            <p:cNvSpPr txBox="1">
              <a:spLocks noChangeArrowheads="1"/>
            </p:cNvSpPr>
            <p:nvPr/>
          </p:nvSpPr>
          <p:spPr bwMode="auto">
            <a:xfrm>
              <a:off x="228600" y="2133600"/>
              <a:ext cx="359932" cy="369332"/>
            </a:xfrm>
            <a:prstGeom prst="rect">
              <a:avLst/>
            </a:prstGeom>
            <a:noFill/>
            <a:ln w="9525">
              <a:noFill/>
              <a:miter lim="800000"/>
              <a:headEnd/>
              <a:tailEnd/>
            </a:ln>
          </p:spPr>
          <p:txBody>
            <a:bodyPr wrap="none">
              <a:prstTxWarp prst="textNoShape">
                <a:avLst/>
              </a:prstTxWarp>
              <a:spAutoFit/>
            </a:bodyPr>
            <a:lstStyle/>
            <a:p>
              <a:r>
                <a:rPr lang="en-US"/>
                <a:t>1.</a:t>
              </a:r>
            </a:p>
          </p:txBody>
        </p:sp>
      </p:grpSp>
      <p:grpSp>
        <p:nvGrpSpPr>
          <p:cNvPr id="3" name="Group 27"/>
          <p:cNvGrpSpPr>
            <a:grpSpLocks/>
          </p:cNvGrpSpPr>
          <p:nvPr/>
        </p:nvGrpSpPr>
        <p:grpSpPr bwMode="auto">
          <a:xfrm>
            <a:off x="76200" y="4419600"/>
            <a:ext cx="3962400" cy="2133600"/>
            <a:chOff x="76200" y="4419600"/>
            <a:chExt cx="3962400" cy="2133600"/>
          </a:xfrm>
        </p:grpSpPr>
        <p:pic>
          <p:nvPicPr>
            <p:cNvPr id="199692" name="Picture 18" descr="teachhead10-4c.gif"/>
            <p:cNvPicPr>
              <a:picLocks noChangeAspect="1"/>
            </p:cNvPicPr>
            <p:nvPr/>
          </p:nvPicPr>
          <p:blipFill>
            <a:blip r:embed="rId4"/>
            <a:srcRect/>
            <a:stretch>
              <a:fillRect/>
            </a:stretch>
          </p:blipFill>
          <p:spPr bwMode="auto">
            <a:xfrm>
              <a:off x="356077" y="5507391"/>
              <a:ext cx="889000" cy="705866"/>
            </a:xfrm>
            <a:prstGeom prst="rect">
              <a:avLst/>
            </a:prstGeom>
            <a:noFill/>
            <a:ln w="9525">
              <a:noFill/>
              <a:miter lim="800000"/>
              <a:headEnd/>
              <a:tailEnd/>
            </a:ln>
          </p:spPr>
        </p:pic>
        <p:pic>
          <p:nvPicPr>
            <p:cNvPr id="199693" name="Picture 14" descr="answer-girl2-color.gif"/>
            <p:cNvPicPr>
              <a:picLocks noChangeAspect="1"/>
            </p:cNvPicPr>
            <p:nvPr/>
          </p:nvPicPr>
          <p:blipFill>
            <a:blip r:embed="rId5"/>
            <a:srcRect/>
            <a:stretch>
              <a:fillRect/>
            </a:stretch>
          </p:blipFill>
          <p:spPr bwMode="auto">
            <a:xfrm>
              <a:off x="1194277" y="5354991"/>
              <a:ext cx="514350" cy="617220"/>
            </a:xfrm>
            <a:prstGeom prst="rect">
              <a:avLst/>
            </a:prstGeom>
            <a:noFill/>
            <a:ln w="9525">
              <a:noFill/>
              <a:miter lim="800000"/>
              <a:headEnd/>
              <a:tailEnd/>
            </a:ln>
          </p:spPr>
        </p:pic>
        <p:pic>
          <p:nvPicPr>
            <p:cNvPr id="199694" name="Picture 13" descr="answer-boy-color.gif"/>
            <p:cNvPicPr>
              <a:picLocks noChangeAspect="1"/>
            </p:cNvPicPr>
            <p:nvPr/>
          </p:nvPicPr>
          <p:blipFill>
            <a:blip r:embed="rId6"/>
            <a:srcRect/>
            <a:stretch>
              <a:fillRect/>
            </a:stretch>
          </p:blipFill>
          <p:spPr bwMode="auto">
            <a:xfrm>
              <a:off x="889477" y="4890171"/>
              <a:ext cx="514350" cy="617220"/>
            </a:xfrm>
            <a:prstGeom prst="rect">
              <a:avLst/>
            </a:prstGeom>
            <a:noFill/>
            <a:ln w="9525">
              <a:noFill/>
              <a:miter lim="800000"/>
              <a:headEnd/>
              <a:tailEnd/>
            </a:ln>
          </p:spPr>
        </p:pic>
        <p:sp>
          <p:nvSpPr>
            <p:cNvPr id="199695" name="TextBox 22"/>
            <p:cNvSpPr txBox="1">
              <a:spLocks noChangeArrowheads="1"/>
            </p:cNvSpPr>
            <p:nvPr/>
          </p:nvSpPr>
          <p:spPr bwMode="auto">
            <a:xfrm>
              <a:off x="1143472" y="4572000"/>
              <a:ext cx="1879729" cy="369332"/>
            </a:xfrm>
            <a:prstGeom prst="rect">
              <a:avLst/>
            </a:prstGeom>
            <a:noFill/>
            <a:ln w="9525">
              <a:noFill/>
              <a:miter lim="800000"/>
              <a:headEnd/>
              <a:tailEnd/>
            </a:ln>
          </p:spPr>
          <p:txBody>
            <a:bodyPr wrap="none">
              <a:prstTxWarp prst="textNoShape">
                <a:avLst/>
              </a:prstTxWarp>
              <a:spAutoFit/>
            </a:bodyPr>
            <a:lstStyle/>
            <a:p>
              <a:r>
                <a:rPr lang="en-US"/>
                <a:t>Performance Area</a:t>
              </a:r>
            </a:p>
          </p:txBody>
        </p:sp>
        <p:sp>
          <p:nvSpPr>
            <p:cNvPr id="199696" name="TextBox 23"/>
            <p:cNvSpPr txBox="1">
              <a:spLocks noChangeArrowheads="1"/>
            </p:cNvSpPr>
            <p:nvPr/>
          </p:nvSpPr>
          <p:spPr bwMode="auto">
            <a:xfrm>
              <a:off x="1724047" y="5050191"/>
              <a:ext cx="2146742" cy="1077218"/>
            </a:xfrm>
            <a:prstGeom prst="rect">
              <a:avLst/>
            </a:prstGeom>
            <a:noFill/>
            <a:ln w="9525">
              <a:noFill/>
              <a:miter lim="800000"/>
              <a:headEnd/>
              <a:tailEnd/>
            </a:ln>
          </p:spPr>
          <p:txBody>
            <a:bodyPr wrap="none">
              <a:prstTxWarp prst="textNoShape">
                <a:avLst/>
              </a:prstTxWarp>
              <a:spAutoFit/>
            </a:bodyPr>
            <a:lstStyle/>
            <a:p>
              <a:r>
                <a:rPr lang="en-US" sz="1600"/>
                <a:t>Teacher:</a:t>
              </a:r>
            </a:p>
            <a:p>
              <a:pPr>
                <a:buFont typeface="Arial" pitchFamily="-105" charset="0"/>
                <a:buChar char="•"/>
              </a:pPr>
              <a:r>
                <a:rPr lang="en-US" sz="1600"/>
                <a:t>Indicates who starts</a:t>
              </a:r>
            </a:p>
            <a:p>
              <a:pPr>
                <a:buFont typeface="Arial" pitchFamily="-105" charset="0"/>
                <a:buChar char="•"/>
              </a:pPr>
              <a:r>
                <a:rPr lang="en-US" sz="1600"/>
                <a:t>Sets timer</a:t>
              </a:r>
            </a:p>
            <a:p>
              <a:pPr>
                <a:buFont typeface="Arial" pitchFamily="-105" charset="0"/>
                <a:buChar char="•"/>
              </a:pPr>
              <a:r>
                <a:rPr lang="en-US" sz="1600"/>
                <a:t>Assesses performance</a:t>
              </a:r>
            </a:p>
          </p:txBody>
        </p:sp>
        <p:sp>
          <p:nvSpPr>
            <p:cNvPr id="31" name="Teardrop 30"/>
            <p:cNvSpPr/>
            <p:nvPr/>
          </p:nvSpPr>
          <p:spPr>
            <a:xfrm>
              <a:off x="76200" y="4419600"/>
              <a:ext cx="3962400" cy="2133600"/>
            </a:xfrm>
            <a:prstGeom prst="teardrop">
              <a:avLst>
                <a:gd name="adj" fmla="val 68170"/>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698" name="TextBox 31"/>
            <p:cNvSpPr txBox="1">
              <a:spLocks noChangeArrowheads="1"/>
            </p:cNvSpPr>
            <p:nvPr/>
          </p:nvSpPr>
          <p:spPr bwMode="auto">
            <a:xfrm>
              <a:off x="152400" y="5124328"/>
              <a:ext cx="359932" cy="369332"/>
            </a:xfrm>
            <a:prstGeom prst="rect">
              <a:avLst/>
            </a:prstGeom>
            <a:noFill/>
            <a:ln w="9525">
              <a:noFill/>
              <a:miter lim="800000"/>
              <a:headEnd/>
              <a:tailEnd/>
            </a:ln>
          </p:spPr>
          <p:txBody>
            <a:bodyPr wrap="none">
              <a:prstTxWarp prst="textNoShape">
                <a:avLst/>
              </a:prstTxWarp>
              <a:spAutoFit/>
            </a:bodyPr>
            <a:lstStyle/>
            <a:p>
              <a:r>
                <a:rPr lang="en-US"/>
                <a:t>2.</a:t>
              </a:r>
            </a:p>
          </p:txBody>
        </p:sp>
      </p:grpSp>
      <p:grpSp>
        <p:nvGrpSpPr>
          <p:cNvPr id="4" name="Group 36"/>
          <p:cNvGrpSpPr>
            <a:grpSpLocks/>
          </p:cNvGrpSpPr>
          <p:nvPr/>
        </p:nvGrpSpPr>
        <p:grpSpPr bwMode="auto">
          <a:xfrm>
            <a:off x="5395907" y="5257800"/>
            <a:ext cx="3574165" cy="1295400"/>
            <a:chOff x="5396493" y="5257800"/>
            <a:chExt cx="3574004" cy="1295400"/>
          </a:xfrm>
        </p:grpSpPr>
        <p:sp>
          <p:nvSpPr>
            <p:cNvPr id="199688" name="TextBox 24"/>
            <p:cNvSpPr txBox="1">
              <a:spLocks noChangeArrowheads="1"/>
            </p:cNvSpPr>
            <p:nvPr/>
          </p:nvSpPr>
          <p:spPr bwMode="auto">
            <a:xfrm>
              <a:off x="6908808" y="5509736"/>
              <a:ext cx="2061689" cy="830997"/>
            </a:xfrm>
            <a:prstGeom prst="rect">
              <a:avLst/>
            </a:prstGeom>
            <a:noFill/>
            <a:ln w="9525">
              <a:noFill/>
              <a:miter lim="800000"/>
              <a:headEnd/>
              <a:tailEnd/>
            </a:ln>
          </p:spPr>
          <p:txBody>
            <a:bodyPr wrap="none">
              <a:prstTxWarp prst="textNoShape">
                <a:avLst/>
              </a:prstTxWarp>
              <a:spAutoFit/>
            </a:bodyPr>
            <a:lstStyle/>
            <a:p>
              <a:r>
                <a:rPr lang="en-US" sz="1600"/>
                <a:t>Students in class work</a:t>
              </a:r>
            </a:p>
            <a:p>
              <a:r>
                <a:rPr lang="en-US" sz="1600"/>
                <a:t>quietly on assigned </a:t>
              </a:r>
            </a:p>
            <a:p>
              <a:r>
                <a:rPr lang="en-US" sz="1600"/>
                <a:t>task.</a:t>
              </a:r>
            </a:p>
          </p:txBody>
        </p:sp>
        <p:pic>
          <p:nvPicPr>
            <p:cNvPr id="199689" name="Picture 26" descr="4802940765_95db7428d2.jpg"/>
            <p:cNvPicPr>
              <a:picLocks noChangeAspect="1"/>
            </p:cNvPicPr>
            <p:nvPr/>
          </p:nvPicPr>
          <p:blipFill>
            <a:blip r:embed="rId7"/>
            <a:srcRect/>
            <a:stretch>
              <a:fillRect/>
            </a:stretch>
          </p:blipFill>
          <p:spPr bwMode="auto">
            <a:xfrm>
              <a:off x="5675093" y="5372100"/>
              <a:ext cx="1270000" cy="952500"/>
            </a:xfrm>
            <a:prstGeom prst="rect">
              <a:avLst/>
            </a:prstGeom>
            <a:noFill/>
            <a:ln w="9525">
              <a:noFill/>
              <a:miter lim="800000"/>
              <a:headEnd/>
              <a:tailEnd/>
            </a:ln>
          </p:spPr>
        </p:pic>
        <p:sp>
          <p:nvSpPr>
            <p:cNvPr id="33" name="Octagon 32"/>
            <p:cNvSpPr/>
            <p:nvPr/>
          </p:nvSpPr>
          <p:spPr>
            <a:xfrm>
              <a:off x="5396493" y="5257800"/>
              <a:ext cx="3505040" cy="1295400"/>
            </a:xfrm>
            <a:prstGeom prst="octagon">
              <a:avLst/>
            </a:prstGeom>
            <a:noFill/>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691" name="TextBox 33"/>
            <p:cNvSpPr txBox="1">
              <a:spLocks noChangeArrowheads="1"/>
            </p:cNvSpPr>
            <p:nvPr/>
          </p:nvSpPr>
          <p:spPr bwMode="auto">
            <a:xfrm>
              <a:off x="5431268" y="5726668"/>
              <a:ext cx="359932" cy="369332"/>
            </a:xfrm>
            <a:prstGeom prst="rect">
              <a:avLst/>
            </a:prstGeom>
            <a:noFill/>
            <a:ln w="9525">
              <a:noFill/>
              <a:miter lim="800000"/>
              <a:headEnd/>
              <a:tailEnd/>
            </a:ln>
          </p:spPr>
          <p:txBody>
            <a:bodyPr wrap="none">
              <a:prstTxWarp prst="textNoShape">
                <a:avLst/>
              </a:prstTxWarp>
              <a:spAutoFit/>
            </a:bodyPr>
            <a:lstStyle/>
            <a:p>
              <a:r>
                <a:rPr lang="en-US"/>
                <a:t>3.</a:t>
              </a:r>
            </a:p>
          </p:txBody>
        </p:sp>
      </p:grpSp>
      <p:sp>
        <p:nvSpPr>
          <p:cNvPr id="25" name="Slide Number Placeholder 24"/>
          <p:cNvSpPr>
            <a:spLocks noGrp="1"/>
          </p:cNvSpPr>
          <p:nvPr>
            <p:ph type="sldNum" sz="quarter" idx="12"/>
          </p:nvPr>
        </p:nvSpPr>
        <p:spPr/>
        <p:txBody>
          <a:bodyPr/>
          <a:lstStyle/>
          <a:p>
            <a:fld id="{74C2F60E-34D8-DD42-93FD-7BD7AE432328}" type="slidenum">
              <a:rPr lang="en-US"/>
              <a:pPr/>
              <a:t>56</a:t>
            </a:fld>
            <a:endParaRPr lang="en-US"/>
          </a:p>
        </p:txBody>
      </p:sp>
    </p:spTree>
    <p:extLst>
      <p:ext uri="{BB962C8B-B14F-4D97-AF65-F5344CB8AC3E}">
        <p14:creationId xmlns:p14="http://schemas.microsoft.com/office/powerpoint/2010/main" val="150540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8931" name="Text Box 3"/>
          <p:cNvSpPr txBox="1">
            <a:spLocks noChangeArrowheads="1"/>
          </p:cNvSpPr>
          <p:nvPr/>
        </p:nvSpPr>
        <p:spPr bwMode="auto">
          <a:xfrm>
            <a:off x="711200" y="1623527"/>
            <a:ext cx="3338286" cy="1754326"/>
          </a:xfrm>
          <a:prstGeom prst="rect">
            <a:avLst/>
          </a:prstGeom>
          <a:noFill/>
          <a:ln w="9525">
            <a:noFill/>
            <a:miter lim="800000"/>
            <a:headEnd/>
            <a:tailEnd/>
          </a:ln>
        </p:spPr>
        <p:txBody>
          <a:bodyPr wrap="square">
            <a:prstTxWarp prst="textNoShape">
              <a:avLst/>
            </a:prstTxWarp>
            <a:spAutoFit/>
          </a:bodyPr>
          <a:lstStyle/>
          <a:p>
            <a:r>
              <a:rPr lang="en-US" sz="3600"/>
              <a:t>gestures</a:t>
            </a:r>
          </a:p>
          <a:p>
            <a:r>
              <a:rPr lang="en-US" sz="3600"/>
              <a:t>immersion</a:t>
            </a:r>
          </a:p>
          <a:p>
            <a:r>
              <a:rPr lang="en-US" sz="3600"/>
              <a:t>comprehensible</a:t>
            </a:r>
          </a:p>
        </p:txBody>
      </p:sp>
      <p:sp>
        <p:nvSpPr>
          <p:cNvPr id="1148932" name="Text Box 4"/>
          <p:cNvSpPr txBox="1">
            <a:spLocks noChangeArrowheads="1"/>
          </p:cNvSpPr>
          <p:nvPr/>
        </p:nvSpPr>
        <p:spPr bwMode="auto">
          <a:xfrm>
            <a:off x="5486400" y="3946525"/>
            <a:ext cx="2999539" cy="2554545"/>
          </a:xfrm>
          <a:prstGeom prst="rect">
            <a:avLst/>
          </a:prstGeom>
          <a:noFill/>
          <a:ln w="9525">
            <a:noFill/>
            <a:miter lim="800000"/>
            <a:headEnd/>
            <a:tailEnd/>
          </a:ln>
        </p:spPr>
        <p:txBody>
          <a:bodyPr wrap="none">
            <a:prstTxWarp prst="textNoShape">
              <a:avLst/>
            </a:prstTxWarp>
            <a:spAutoFit/>
          </a:bodyPr>
          <a:lstStyle/>
          <a:p>
            <a:r>
              <a:rPr lang="en-US" sz="4000"/>
              <a:t>visuals </a:t>
            </a:r>
          </a:p>
          <a:p>
            <a:r>
              <a:rPr lang="en-US" sz="4000"/>
              <a:t>gestures</a:t>
            </a:r>
          </a:p>
          <a:p>
            <a:r>
              <a:rPr lang="en-US" sz="4000"/>
              <a:t>interpersonal</a:t>
            </a:r>
          </a:p>
          <a:p>
            <a:endParaRPr lang="en-US" sz="4000"/>
          </a:p>
        </p:txBody>
      </p:sp>
      <p:pic>
        <p:nvPicPr>
          <p:cNvPr id="106500" name="Picture 5" descr="password_titlecard"/>
          <p:cNvPicPr>
            <a:picLocks noChangeAspect="1" noChangeArrowheads="1"/>
          </p:cNvPicPr>
          <p:nvPr/>
        </p:nvPicPr>
        <p:blipFill>
          <a:blip r:embed="rId3"/>
          <a:srcRect/>
          <a:stretch>
            <a:fillRect/>
          </a:stretch>
        </p:blipFill>
        <p:spPr bwMode="auto">
          <a:xfrm>
            <a:off x="4621763" y="903871"/>
            <a:ext cx="4033838" cy="2268538"/>
          </a:xfrm>
          <a:prstGeom prst="rect">
            <a:avLst/>
          </a:prstGeom>
          <a:noFill/>
          <a:ln w="9525">
            <a:noFill/>
            <a:miter lim="800000"/>
            <a:headEnd/>
            <a:tailEnd/>
          </a:ln>
        </p:spPr>
      </p:pic>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57</a:t>
            </a:fld>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148931"/>
                                        </p:tgtEl>
                                        <p:attrNameLst>
                                          <p:attrName>style.visibility</p:attrName>
                                        </p:attrNameLst>
                                      </p:cBhvr>
                                      <p:to>
                                        <p:strVal val="visible"/>
                                      </p:to>
                                    </p:set>
                                    <p:animEffect transition="in" filter="checkerboard(across)">
                                      <p:cBhvr>
                                        <p:cTn id="7" dur="500"/>
                                        <p:tgtEl>
                                          <p:spTgt spid="1148931"/>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grpId="0" nodeType="clickEffect">
                                  <p:stCondLst>
                                    <p:cond delay="0"/>
                                  </p:stCondLst>
                                  <p:childTnLst>
                                    <p:set>
                                      <p:cBhvr>
                                        <p:cTn id="11" dur="1" fill="hold">
                                          <p:stCondLst>
                                            <p:cond delay="0"/>
                                          </p:stCondLst>
                                        </p:cTn>
                                        <p:tgtEl>
                                          <p:spTgt spid="1148932"/>
                                        </p:tgtEl>
                                        <p:attrNameLst>
                                          <p:attrName>style.visibility</p:attrName>
                                        </p:attrNameLst>
                                      </p:cBhvr>
                                      <p:to>
                                        <p:strVal val="visible"/>
                                      </p:to>
                                    </p:set>
                                    <p:anim calcmode="lin" valueType="num">
                                      <p:cBhvr>
                                        <p:cTn id="12" dur="500" decel="50000" fill="hold">
                                          <p:stCondLst>
                                            <p:cond delay="0"/>
                                          </p:stCondLst>
                                        </p:cTn>
                                        <p:tgtEl>
                                          <p:spTgt spid="1148932"/>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148932"/>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148932"/>
                                        </p:tgtEl>
                                        <p:attrNameLst>
                                          <p:attrName>ppt_w</p:attrName>
                                        </p:attrNameLst>
                                      </p:cBhvr>
                                      <p:tavLst>
                                        <p:tav tm="0">
                                          <p:val>
                                            <p:strVal val="#ppt_w*.05"/>
                                          </p:val>
                                        </p:tav>
                                        <p:tav tm="100000">
                                          <p:val>
                                            <p:strVal val="#ppt_w"/>
                                          </p:val>
                                        </p:tav>
                                      </p:tavLst>
                                    </p:anim>
                                    <p:anim calcmode="lin" valueType="num">
                                      <p:cBhvr>
                                        <p:cTn id="15" dur="1000" fill="hold"/>
                                        <p:tgtEl>
                                          <p:spTgt spid="1148932"/>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148932"/>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148932"/>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148932"/>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148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8931" grpId="0"/>
      <p:bldP spid="1148932"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solidFill>
                  <a:schemeClr val="bg1"/>
                </a:solidFill>
              </a:rPr>
              <a:t>“If you want to feel secure, </a:t>
            </a:r>
            <a:br>
              <a:rPr lang="en-US" sz="2800">
                <a:solidFill>
                  <a:schemeClr val="bg1"/>
                </a:solidFill>
              </a:rPr>
            </a:br>
            <a:r>
              <a:rPr lang="en-US" sz="2800">
                <a:solidFill>
                  <a:schemeClr val="bg1"/>
                </a:solidFill>
              </a:rPr>
              <a:t>Do what you already know how to do.</a:t>
            </a:r>
          </a:p>
          <a:p>
            <a:pPr algn="ctr"/>
            <a:endParaRPr lang="en-US" sz="2800">
              <a:solidFill>
                <a:schemeClr val="bg1"/>
              </a:solidFill>
            </a:endParaRPr>
          </a:p>
          <a:p>
            <a:pPr algn="ctr"/>
            <a:r>
              <a:rPr lang="en-US" sz="2800">
                <a:solidFill>
                  <a:schemeClr val="bg1"/>
                </a:solidFill>
              </a:rPr>
              <a:t>If you want to be a true professional and continue to grow…</a:t>
            </a:r>
          </a:p>
          <a:p>
            <a:pPr algn="ctr"/>
            <a:r>
              <a:rPr lang="en-US" sz="2800">
                <a:solidFill>
                  <a:schemeClr val="bg1"/>
                </a:solidFill>
              </a:rPr>
              <a:t>Go to the cutting edge of your competence,</a:t>
            </a:r>
          </a:p>
          <a:p>
            <a:pPr algn="ctr"/>
            <a:r>
              <a:rPr lang="en-US" sz="2800">
                <a:solidFill>
                  <a:schemeClr val="bg1"/>
                </a:solidFill>
              </a:rPr>
              <a:t>Which means a temporary loss of security.</a:t>
            </a:r>
          </a:p>
          <a:p>
            <a:pPr algn="ctr"/>
            <a:endParaRPr lang="en-US" sz="2800">
              <a:solidFill>
                <a:schemeClr val="bg1"/>
              </a:solidFill>
            </a:endParaRPr>
          </a:p>
          <a:p>
            <a:pPr algn="ctr"/>
            <a:r>
              <a:rPr lang="en-US" sz="2800">
                <a:solidFill>
                  <a:schemeClr val="bg1"/>
                </a:solidFill>
              </a:rPr>
              <a:t>So whenever you don’t quite </a:t>
            </a:r>
          </a:p>
          <a:p>
            <a:pPr algn="ctr"/>
            <a:r>
              <a:rPr lang="en-US" sz="2800">
                <a:solidFill>
                  <a:schemeClr val="bg1"/>
                </a:solidFill>
              </a:rPr>
              <a:t>know what you’re doing,</a:t>
            </a:r>
          </a:p>
          <a:p>
            <a:pPr algn="ctr"/>
            <a:r>
              <a:rPr lang="en-US" sz="2800">
                <a:solidFill>
                  <a:schemeClr val="bg1"/>
                </a:solidFill>
              </a:rPr>
              <a:t>know you’re growing!”</a:t>
            </a:r>
          </a:p>
          <a:p>
            <a:pPr algn="ctr"/>
            <a:endParaRPr lang="en-US" sz="2800">
              <a:solidFill>
                <a:schemeClr val="bg1"/>
              </a:solidFill>
            </a:endParaRPr>
          </a:p>
          <a:p>
            <a:pPr algn="ctr"/>
            <a:r>
              <a:rPr lang="en-US">
                <a:solidFill>
                  <a:schemeClr val="bg1"/>
                </a:solidFill>
              </a:rPr>
              <a:t>Madeline Hunter 1987</a:t>
            </a:r>
          </a:p>
        </p:txBody>
      </p:sp>
    </p:spTree>
    <p:extLst>
      <p:ext uri="{BB962C8B-B14F-4D97-AF65-F5344CB8AC3E}">
        <p14:creationId xmlns:p14="http://schemas.microsoft.com/office/powerpoint/2010/main" val="43201048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1325563"/>
          </a:xfrm>
        </p:spPr>
        <p:txBody>
          <a:bodyPr/>
          <a:lstStyle/>
          <a:p>
            <a:pPr algn="ctr"/>
            <a:r>
              <a:rPr lang="en-US" smtClean="0"/>
              <a:t>Thank You</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6" name="Content Placeholder 5" descr="HandsEarth.jpg"/>
          <p:cNvPicPr>
            <a:picLocks noGrp="1"/>
          </p:cNvPicPr>
          <p:nvPr>
            <p:ph idx="1"/>
          </p:nvPr>
        </p:nvPicPr>
        <p:blipFill>
          <a:blip r:embed="rId3"/>
          <a:stretch>
            <a:fillRect/>
          </a:stretch>
        </p:blipFill>
        <p:spPr>
          <a:xfrm>
            <a:off x="1303392" y="1393825"/>
            <a:ext cx="6537221" cy="4351338"/>
          </a:xfrm>
          <a:prstGeom prst="rect">
            <a:avLst/>
          </a:prstGeom>
        </p:spPr>
      </p:pic>
      <p:sp>
        <p:nvSpPr>
          <p:cNvPr id="7" name="TextBox 6"/>
          <p:cNvSpPr txBox="1"/>
          <p:nvPr/>
        </p:nvSpPr>
        <p:spPr>
          <a:xfrm>
            <a:off x="1853598" y="5526941"/>
            <a:ext cx="5436804"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dirty="0"/>
              <a:t>Laura Terrill</a:t>
            </a:r>
          </a:p>
          <a:p>
            <a:pPr algn="ctr"/>
            <a:r>
              <a:rPr lang="en-US" sz="2400" dirty="0" err="1"/>
              <a:t>lterrill@gmail.com</a:t>
            </a:r>
            <a:endParaRPr lang="en-US" sz="2400" dirty="0"/>
          </a:p>
          <a:p>
            <a:pPr algn="ctr"/>
            <a:r>
              <a:rPr lang="en-US" sz="2400" dirty="0" err="1"/>
              <a:t>lterrillhamden.wikispaces.com</a:t>
            </a:r>
            <a:endParaRPr lang="en-US" sz="2400" dirty="0"/>
          </a:p>
        </p:txBody>
      </p:sp>
    </p:spTree>
    <p:extLst>
      <p:ext uri="{BB962C8B-B14F-4D97-AF65-F5344CB8AC3E}">
        <p14:creationId xmlns:p14="http://schemas.microsoft.com/office/powerpoint/2010/main" val="100359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638" y="2106289"/>
            <a:ext cx="8382000" cy="3108543"/>
          </a:xfrm>
          <a:prstGeom prst="rect">
            <a:avLst/>
          </a:prstGeom>
          <a:noFill/>
        </p:spPr>
        <p:txBody>
          <a:bodyPr wrap="square" rtlCol="0">
            <a:spAutoFit/>
          </a:bodyPr>
          <a:lstStyle/>
          <a:p>
            <a:r>
              <a:rPr lang="en-US" sz="3200" i="1" dirty="0" smtClean="0"/>
              <a:t>“</a:t>
            </a:r>
            <a:r>
              <a:rPr lang="en-US" sz="3200" i="1" dirty="0"/>
              <a:t>ACTFL therefore recommends that language educators and their students use the target language as exclusively as possible (90%+) at all levels of instruction during instructional time and, when feasible, beyond the classroom.”</a:t>
            </a:r>
          </a:p>
          <a:p>
            <a:endParaRPr lang="en-US" dirty="0" smtClean="0"/>
          </a:p>
          <a:p>
            <a:endParaRPr lang="en-US" dirty="0"/>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6</a:t>
            </a:fld>
            <a:endParaRPr lang="en-US" dirty="0"/>
          </a:p>
        </p:txBody>
      </p:sp>
      <p:sp>
        <p:nvSpPr>
          <p:cNvPr id="5" name="Title 5"/>
          <p:cNvSpPr>
            <a:spLocks noGrp="1"/>
          </p:cNvSpPr>
          <p:nvPr>
            <p:ph type="title"/>
          </p:nvPr>
        </p:nvSpPr>
        <p:spPr>
          <a:xfrm>
            <a:off x="628650" y="365126"/>
            <a:ext cx="7886700" cy="1325563"/>
          </a:xfrm>
        </p:spPr>
        <p:txBody>
          <a:bodyPr>
            <a:noAutofit/>
          </a:bodyPr>
          <a:lstStyle/>
          <a:p>
            <a:r>
              <a:rPr lang="en-US" sz="3200" dirty="0">
                <a:solidFill>
                  <a:schemeClr val="tx1"/>
                </a:solidFill>
              </a:rPr>
              <a:t>ACTFL Position Statement:</a:t>
            </a:r>
            <a:br>
              <a:rPr lang="en-US" sz="3200" dirty="0">
                <a:solidFill>
                  <a:schemeClr val="tx1"/>
                </a:solidFill>
              </a:rPr>
            </a:br>
            <a:r>
              <a:rPr lang="en-US" sz="3200" dirty="0">
                <a:solidFill>
                  <a:schemeClr val="tx1"/>
                </a:solidFill>
              </a:rPr>
              <a:t>Use of the Target Language in the </a:t>
            </a:r>
            <a:r>
              <a:rPr lang="en-US" sz="3200" dirty="0" smtClean="0">
                <a:solidFill>
                  <a:schemeClr val="tx1"/>
                </a:solidFill>
              </a:rPr>
              <a:t>Classroom</a:t>
            </a:r>
            <a:endParaRPr lang="en-US" sz="3200" dirty="0">
              <a:solidFill>
                <a:schemeClr val="tx1"/>
              </a:solidFill>
            </a:endParaRPr>
          </a:p>
        </p:txBody>
      </p:sp>
    </p:spTree>
    <p:extLst>
      <p:ext uri="{BB962C8B-B14F-4D97-AF65-F5344CB8AC3E}">
        <p14:creationId xmlns:p14="http://schemas.microsoft.com/office/powerpoint/2010/main" val="151503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stretch>
            <a:fillRect/>
          </a:stretch>
        </p:blipFill>
        <p:spPr>
          <a:xfrm>
            <a:off x="1954104" y="517489"/>
            <a:ext cx="4784088" cy="2310581"/>
          </a:xfrm>
          <a:prstGeom prst="rect">
            <a:avLst/>
          </a:prstGeom>
        </p:spPr>
      </p:pic>
      <p:grpSp>
        <p:nvGrpSpPr>
          <p:cNvPr id="7" name="Group 6"/>
          <p:cNvGrpSpPr/>
          <p:nvPr/>
        </p:nvGrpSpPr>
        <p:grpSpPr>
          <a:xfrm>
            <a:off x="395749" y="3285613"/>
            <a:ext cx="8303920" cy="2781300"/>
            <a:chOff x="395749" y="3285613"/>
            <a:chExt cx="8303920" cy="278130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749" y="3285613"/>
              <a:ext cx="3810000" cy="27813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6431" y="3285613"/>
              <a:ext cx="4153238" cy="2755795"/>
            </a:xfrm>
            <a:prstGeom prst="rect">
              <a:avLst/>
            </a:prstGeom>
          </p:spPr>
        </p:pic>
      </p:grpSp>
    </p:spTree>
    <p:extLst>
      <p:ext uri="{BB962C8B-B14F-4D97-AF65-F5344CB8AC3E}">
        <p14:creationId xmlns:p14="http://schemas.microsoft.com/office/powerpoint/2010/main" val="83427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latin typeface="Cambria"/>
                <a:cs typeface="Cambria"/>
              </a:rPr>
              <a:t>General Features of Useful Input</a:t>
            </a:r>
            <a:endParaRPr lang="en-US" dirty="0">
              <a:solidFill>
                <a:schemeClr val="tx1"/>
              </a:solidFill>
            </a:endParaRPr>
          </a:p>
        </p:txBody>
      </p:sp>
      <p:graphicFrame>
        <p:nvGraphicFramePr>
          <p:cNvPr id="6" name="Content Placeholder 5"/>
          <p:cNvGraphicFramePr>
            <a:graphicFrameLocks noGrp="1"/>
          </p:cNvGraphicFramePr>
          <p:nvPr>
            <p:ph idx="1"/>
            <p:extLst/>
          </p:nvPr>
        </p:nvGraphicFramePr>
        <p:xfrm>
          <a:off x="839788" y="1837981"/>
          <a:ext cx="7675562" cy="3688080"/>
        </p:xfrm>
        <a:graphic>
          <a:graphicData uri="http://schemas.openxmlformats.org/drawingml/2006/table">
            <a:tbl>
              <a:tblPr firstRow="1" bandRow="1">
                <a:tableStyleId>{5C22544A-7EE6-4342-B048-85BDC9FD1C3A}</a:tableStyleId>
              </a:tblPr>
              <a:tblGrid>
                <a:gridCol w="2706601"/>
                <a:gridCol w="4968961"/>
              </a:tblGrid>
              <a:tr h="370840">
                <a:tc>
                  <a:txBody>
                    <a:bodyPr/>
                    <a:lstStyle/>
                    <a:p>
                      <a:r>
                        <a:rPr lang="en-US" sz="2800" dirty="0" smtClean="0"/>
                        <a:t>Input</a:t>
                      </a:r>
                      <a:r>
                        <a:rPr lang="en-US" sz="2800" baseline="0" dirty="0" smtClean="0"/>
                        <a:t> must be: </a:t>
                      </a:r>
                      <a:endParaRPr lang="en-US" sz="2800" dirty="0"/>
                    </a:p>
                  </a:txBody>
                  <a:tcPr/>
                </a:tc>
                <a:tc>
                  <a:txBody>
                    <a:bodyPr/>
                    <a:lstStyle/>
                    <a:p>
                      <a:endParaRPr lang="en-US" sz="2800"/>
                    </a:p>
                  </a:txBody>
                  <a:tcPr/>
                </a:tc>
              </a:tr>
              <a:tr h="370840">
                <a:tc>
                  <a:txBody>
                    <a:bodyPr/>
                    <a:lstStyle/>
                    <a:p>
                      <a:r>
                        <a:rPr lang="en-US" sz="2800" dirty="0" smtClean="0"/>
                        <a:t>Comprehensible</a:t>
                      </a:r>
                      <a:endParaRPr lang="en-US" sz="2800" dirty="0"/>
                    </a:p>
                  </a:txBody>
                  <a:tcPr anchor="ctr"/>
                </a:tc>
                <a:tc>
                  <a:txBody>
                    <a:bodyPr/>
                    <a:lstStyle/>
                    <a:p>
                      <a:r>
                        <a:rPr lang="en-US" sz="2800" dirty="0" smtClean="0"/>
                        <a:t>Learners must understand </a:t>
                      </a:r>
                      <a:r>
                        <a:rPr lang="en-US" sz="2800" dirty="0" smtClean="0">
                          <a:solidFill>
                            <a:srgbClr val="FF0000"/>
                          </a:solidFill>
                        </a:rPr>
                        <a:t>most </a:t>
                      </a:r>
                      <a:r>
                        <a:rPr lang="en-US" sz="2800" dirty="0" smtClean="0"/>
                        <a:t>of what the speaker is saying for language</a:t>
                      </a:r>
                      <a:r>
                        <a:rPr lang="en-US" sz="2800" baseline="0" dirty="0" smtClean="0"/>
                        <a:t> learning to occur.</a:t>
                      </a:r>
                      <a:endParaRPr lang="en-US" sz="2800" dirty="0"/>
                    </a:p>
                  </a:txBody>
                  <a:tcPr/>
                </a:tc>
              </a:tr>
              <a:tr h="370840">
                <a:tc>
                  <a:txBody>
                    <a:bodyPr/>
                    <a:lstStyle/>
                    <a:p>
                      <a:r>
                        <a:rPr lang="en-US" sz="2800" dirty="0" smtClean="0"/>
                        <a:t>Meaning Bearing</a:t>
                      </a:r>
                      <a:endParaRPr lang="en-US" sz="2800" dirty="0"/>
                    </a:p>
                  </a:txBody>
                  <a:tcPr anchor="ctr"/>
                </a:tc>
                <a:tc>
                  <a:txBody>
                    <a:bodyPr/>
                    <a:lstStyle/>
                    <a:p>
                      <a:r>
                        <a:rPr lang="en-US" sz="2800" dirty="0" smtClean="0"/>
                        <a:t>Useful input must contain</a:t>
                      </a:r>
                      <a:r>
                        <a:rPr lang="en-US" sz="2800" baseline="0" dirty="0" smtClean="0"/>
                        <a:t> a message the learners </a:t>
                      </a:r>
                      <a:r>
                        <a:rPr lang="en-US" sz="2800" baseline="0" dirty="0" smtClean="0">
                          <a:solidFill>
                            <a:srgbClr val="FF0000"/>
                          </a:solidFill>
                        </a:rPr>
                        <a:t>want </a:t>
                      </a:r>
                      <a:r>
                        <a:rPr lang="en-US" sz="2800" baseline="0" dirty="0" smtClean="0"/>
                        <a:t>and need </a:t>
                      </a:r>
                      <a:r>
                        <a:rPr lang="en-US" sz="2800" baseline="0" dirty="0" smtClean="0">
                          <a:solidFill>
                            <a:srgbClr val="FF0000"/>
                          </a:solidFill>
                        </a:rPr>
                        <a:t>to understand</a:t>
                      </a:r>
                      <a:r>
                        <a:rPr lang="en-US" sz="2800" baseline="0" dirty="0" smtClean="0"/>
                        <a:t>. There must be some communicative intent. </a:t>
                      </a:r>
                      <a:endParaRPr lang="en-US" sz="2800" dirty="0"/>
                    </a:p>
                  </a:txBody>
                  <a:tcPr/>
                </a:tc>
              </a:tr>
            </a:tbl>
          </a:graphicData>
        </a:graphic>
      </p:graphicFrame>
      <p:sp>
        <p:nvSpPr>
          <p:cNvPr id="4" name="Footer Placeholder 3"/>
          <p:cNvSpPr>
            <a:spLocks noGrp="1"/>
          </p:cNvSpPr>
          <p:nvPr>
            <p:ph type="ftr" sz="quarter" idx="11"/>
          </p:nvPr>
        </p:nvSpPr>
        <p:spPr/>
        <p:txBody>
          <a:bodyPr/>
          <a:lstStyle/>
          <a:p>
            <a:r>
              <a:rPr lang="en-US" smtClean="0"/>
              <a:t>Laura Terrill</a:t>
            </a:r>
            <a:endParaRPr lang="en-US" dirty="0"/>
          </a:p>
        </p:txBody>
      </p:sp>
      <p:sp>
        <p:nvSpPr>
          <p:cNvPr id="7" name="TextBox 6"/>
          <p:cNvSpPr txBox="1"/>
          <p:nvPr/>
        </p:nvSpPr>
        <p:spPr>
          <a:xfrm>
            <a:off x="5628503" y="5885935"/>
            <a:ext cx="3027692" cy="338554"/>
          </a:xfrm>
          <a:prstGeom prst="rect">
            <a:avLst/>
          </a:prstGeom>
          <a:noFill/>
        </p:spPr>
        <p:txBody>
          <a:bodyPr wrap="none" rtlCol="0">
            <a:spAutoFit/>
          </a:bodyPr>
          <a:lstStyle/>
          <a:p>
            <a:r>
              <a:rPr lang="en-US" sz="1600" dirty="0">
                <a:latin typeface="Cambria"/>
                <a:cs typeface="Cambria"/>
              </a:rPr>
              <a:t>Smith and Donato, </a:t>
            </a:r>
            <a:r>
              <a:rPr lang="en-US" sz="1600" dirty="0" err="1">
                <a:latin typeface="Cambria"/>
                <a:cs typeface="Cambria"/>
              </a:rPr>
              <a:t>Startalk</a:t>
            </a:r>
            <a:r>
              <a:rPr lang="en-US" sz="1600" dirty="0">
                <a:latin typeface="Cambria"/>
                <a:cs typeface="Cambria"/>
              </a:rPr>
              <a:t> 2012</a:t>
            </a:r>
          </a:p>
        </p:txBody>
      </p:sp>
    </p:spTree>
    <p:extLst>
      <p:ext uri="{BB962C8B-B14F-4D97-AF65-F5344CB8AC3E}">
        <p14:creationId xmlns:p14="http://schemas.microsoft.com/office/powerpoint/2010/main" val="7248909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nt.jpg"/>
          <p:cNvPicPr>
            <a:picLocks noChangeAspect="1"/>
          </p:cNvPicPr>
          <p:nvPr/>
        </p:nvPicPr>
        <p:blipFill>
          <a:blip r:embed="rId2"/>
          <a:stretch>
            <a:fillRect/>
          </a:stretch>
        </p:blipFill>
        <p:spPr>
          <a:xfrm>
            <a:off x="-611040" y="0"/>
            <a:ext cx="9907440" cy="9058225"/>
          </a:xfrm>
          <a:prstGeom prst="rect">
            <a:avLst/>
          </a:prstGeom>
        </p:spPr>
      </p:pic>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9</a:t>
            </a:fld>
            <a:endParaRPr lang="en-US"/>
          </a:p>
        </p:txBody>
      </p:sp>
      <p:sp>
        <p:nvSpPr>
          <p:cNvPr id="8" name="TextBox 7"/>
          <p:cNvSpPr txBox="1"/>
          <p:nvPr/>
        </p:nvSpPr>
        <p:spPr>
          <a:xfrm>
            <a:off x="84364" y="365453"/>
            <a:ext cx="3592286" cy="1815882"/>
          </a:xfrm>
          <a:prstGeom prst="rect">
            <a:avLst/>
          </a:prstGeom>
          <a:solidFill>
            <a:schemeClr val="bg1">
              <a:lumMod val="95000"/>
              <a:lumOff val="5000"/>
            </a:schemeClr>
          </a:solidFill>
        </p:spPr>
        <p:txBody>
          <a:bodyPr wrap="square" rtlCol="0">
            <a:spAutoFit/>
          </a:bodyPr>
          <a:lstStyle/>
          <a:p>
            <a:pPr algn="ctr"/>
            <a:r>
              <a:rPr lang="en-US" sz="2800"/>
              <a:t>What makes a book comprehensible </a:t>
            </a:r>
          </a:p>
          <a:p>
            <a:pPr algn="ctr"/>
            <a:r>
              <a:rPr lang="en-US" sz="2800"/>
              <a:t>to a 2-year old child in his first language?</a:t>
            </a:r>
          </a:p>
        </p:txBody>
      </p:sp>
    </p:spTree>
    <p:extLst>
      <p:ext uri="{BB962C8B-B14F-4D97-AF65-F5344CB8AC3E}">
        <p14:creationId xmlns:p14="http://schemas.microsoft.com/office/powerpoint/2010/main" val="1071966686"/>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2194</TotalTime>
  <Words>2879</Words>
  <Application>Microsoft Macintosh PowerPoint</Application>
  <PresentationFormat>On-screen Show (4:3)</PresentationFormat>
  <Paragraphs>490</Paragraphs>
  <Slides>59</Slides>
  <Notes>25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59</vt:i4>
      </vt:variant>
    </vt:vector>
  </HeadingPairs>
  <TitlesOfParts>
    <vt:vector size="69" baseType="lpstr">
      <vt:lpstr>Calibri</vt:lpstr>
      <vt:lpstr>Cambria</vt:lpstr>
      <vt:lpstr>Corbel</vt:lpstr>
      <vt:lpstr>Georgia</vt:lpstr>
      <vt:lpstr>ＭＳ Ｐゴシック</vt:lpstr>
      <vt:lpstr>Palatino</vt:lpstr>
      <vt:lpstr>Times New Roman</vt:lpstr>
      <vt:lpstr>Wingdings</vt:lpstr>
      <vt:lpstr>Arial</vt:lpstr>
      <vt:lpstr>Depth</vt:lpstr>
      <vt:lpstr>  </vt:lpstr>
      <vt:lpstr>Workshop Goals:</vt:lpstr>
      <vt:lpstr>lterrillhamden.wikispaces.com</vt:lpstr>
      <vt:lpstr>PowerPoint Presentation</vt:lpstr>
      <vt:lpstr>ACTFL Position Statement: Use of the Target Language in the Classroom</vt:lpstr>
      <vt:lpstr>ACTFL Position Statement: Use of the Target Language in the Classroom</vt:lpstr>
      <vt:lpstr>PowerPoint Presentation</vt:lpstr>
      <vt:lpstr>General Features of Useful Input</vt:lpstr>
      <vt:lpstr>PowerPoint Presentation</vt:lpstr>
      <vt:lpstr>PowerPoint Presentation</vt:lpstr>
      <vt:lpstr>PowerPoint Presentation</vt:lpstr>
      <vt:lpstr>PowerPoint Presentation</vt:lpstr>
      <vt:lpstr>Create Comprehensible LANGUAGE by:</vt:lpstr>
      <vt:lpstr>Create a CONTEXT  for increasing comprehension by: </vt:lpstr>
      <vt:lpstr>Using the target language</vt:lpstr>
      <vt:lpstr>When is it justifiable to use English?</vt:lpstr>
      <vt:lpstr>Getting the most out of a text</vt:lpstr>
      <vt:lpstr>Personal and Public Identities: Do you see what I see?  What determines a person’s identity? Who is the “real” me?</vt:lpstr>
      <vt:lpstr>Before Reading: Prediction</vt:lpstr>
      <vt:lpstr>During reading</vt:lpstr>
      <vt:lpstr>Extend to other modes</vt:lpstr>
      <vt:lpstr> Interpersonal Mode</vt:lpstr>
      <vt:lpstr>Interpersonal Communication….</vt:lpstr>
      <vt:lpstr>PowerPoint Presentation</vt:lpstr>
      <vt:lpstr>Have a conversation using the following words. </vt:lpstr>
      <vt:lpstr>Develop the Role Play</vt:lpstr>
      <vt:lpstr>PowerPoint Presentation</vt:lpstr>
      <vt:lpstr>Think — Write  — Pair — Share</vt:lpstr>
      <vt:lpstr>Numbered Heads Together</vt:lpstr>
      <vt:lpstr>Teach Circumlocution     What’s different?</vt:lpstr>
      <vt:lpstr>Ask questions</vt:lpstr>
      <vt:lpstr>Ask Questions</vt:lpstr>
      <vt:lpstr>“Force” Elaboration</vt:lpstr>
      <vt:lpstr>“Force” Elaboration</vt:lpstr>
      <vt:lpstr>Discuss your vacation plans with your partner.</vt:lpstr>
      <vt:lpstr>Do you want to  …..?</vt:lpstr>
      <vt:lpstr>Do you want to  …..?</vt:lpstr>
      <vt:lpstr>Do you want to  …..?</vt:lpstr>
      <vt:lpstr>PowerPoint Presentation</vt:lpstr>
      <vt:lpstr>Do you want to…….?  I want/don’t want… </vt:lpstr>
      <vt:lpstr>Discuss your vacation plans with your partner.</vt:lpstr>
      <vt:lpstr>Discuss - Is it breakfast or lunch? </vt:lpstr>
      <vt:lpstr>Your opinions of this house….</vt:lpstr>
      <vt:lpstr>Maintain the Conversation</vt:lpstr>
      <vt:lpstr>Talking about realia…. </vt:lpstr>
      <vt:lpstr>Where would you rather live and why? What might cause you to change your mind and why?  </vt:lpstr>
      <vt:lpstr>Performance and Proficiency</vt:lpstr>
      <vt:lpstr>Performance</vt:lpstr>
      <vt:lpstr>NCSSFL-ACTFL Global Can-Do Benchmarks </vt:lpstr>
      <vt:lpstr>NCSSFL-ACTFL Global Can-Do Benchmarks  Interpersonal </vt:lpstr>
      <vt:lpstr>Performance Rubric – Interpersonal Task</vt:lpstr>
      <vt:lpstr>Exploring Time and Place: City Life EQ: What makes a city special?</vt:lpstr>
      <vt:lpstr>In Search of the Coquí  EQ: Why do we explore?</vt:lpstr>
      <vt:lpstr>Food and Hunger EQ: How do we eat well? What is hunger?</vt:lpstr>
      <vt:lpstr>Home and Shelter EQ: Why does everyone need a place to call home?</vt:lpstr>
      <vt:lpstr>Testing Day</vt:lpstr>
      <vt:lpstr>PowerPoint Presentation</vt:lpstr>
      <vt:lpstr>PowerPoint Presentation</vt:lpstr>
      <vt:lpstr>Thank You</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Microsoft Office User</cp:lastModifiedBy>
  <cp:revision>98</cp:revision>
  <dcterms:created xsi:type="dcterms:W3CDTF">2016-01-24T15:16:01Z</dcterms:created>
  <dcterms:modified xsi:type="dcterms:W3CDTF">2016-08-21T15:34:46Z</dcterms:modified>
</cp:coreProperties>
</file>